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14"/>
  </p:notesMasterIdLst>
  <p:sldIdLst>
    <p:sldId id="256" r:id="rId2"/>
    <p:sldId id="261" r:id="rId3"/>
    <p:sldId id="257" r:id="rId4"/>
    <p:sldId id="266" r:id="rId5"/>
    <p:sldId id="267" r:id="rId6"/>
    <p:sldId id="258" r:id="rId7"/>
    <p:sldId id="259" r:id="rId8"/>
    <p:sldId id="264" r:id="rId9"/>
    <p:sldId id="260" r:id="rId10"/>
    <p:sldId id="263" r:id="rId11"/>
    <p:sldId id="262"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2880" userDrawn="1">
          <p15:clr>
            <a:srgbClr val="A4A3A4"/>
          </p15:clr>
        </p15:guide>
        <p15:guide id="3" pos="2710" userDrawn="1">
          <p15:clr>
            <a:srgbClr val="A4A3A4"/>
          </p15:clr>
        </p15:guide>
        <p15:guide id="4" pos="3061" userDrawn="1">
          <p15:clr>
            <a:srgbClr val="A4A3A4"/>
          </p15:clr>
        </p15:guide>
        <p15:guide id="5" pos="272" userDrawn="1">
          <p15:clr>
            <a:srgbClr val="A4A3A4"/>
          </p15:clr>
        </p15:guide>
        <p15:guide id="6" orient="horz" pos="504" userDrawn="1">
          <p15:clr>
            <a:srgbClr val="A4A3A4"/>
          </p15:clr>
        </p15:guide>
        <p15:guide id="7" pos="5488" userDrawn="1">
          <p15:clr>
            <a:srgbClr val="A4A3A4"/>
          </p15:clr>
        </p15:guide>
        <p15:guide id="8" orient="horz" pos="1117" userDrawn="1">
          <p15:clr>
            <a:srgbClr val="A4A3A4"/>
          </p15:clr>
        </p15:guide>
        <p15:guide id="9" orient="horz" pos="2727" userDrawn="1">
          <p15:clr>
            <a:srgbClr val="A4A3A4"/>
          </p15:clr>
        </p15:guide>
        <p15:guide id="10" orient="horz" pos="7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88339" autoAdjust="0"/>
  </p:normalViewPr>
  <p:slideViewPr>
    <p:cSldViewPr snapToGrid="0" showGuides="1">
      <p:cViewPr varScale="1">
        <p:scale>
          <a:sx n="79" d="100"/>
          <a:sy n="79" d="100"/>
        </p:scale>
        <p:origin x="1542" y="84"/>
      </p:cViewPr>
      <p:guideLst>
        <p:guide orient="horz" pos="1344"/>
        <p:guide pos="2880"/>
        <p:guide pos="2710"/>
        <p:guide pos="3061"/>
        <p:guide pos="272"/>
        <p:guide orient="horz" pos="504"/>
        <p:guide pos="5488"/>
        <p:guide orient="horz" pos="1117"/>
        <p:guide orient="horz" pos="2727"/>
        <p:guide orient="horz" pos="777"/>
      </p:guideLst>
    </p:cSldViewPr>
  </p:slideViewPr>
  <p:outlineViewPr>
    <p:cViewPr>
      <p:scale>
        <a:sx n="33" d="100"/>
        <a:sy n="33" d="100"/>
      </p:scale>
      <p:origin x="0" y="0"/>
    </p:cViewPr>
  </p:outlineViewPr>
  <p:notesTextViewPr>
    <p:cViewPr>
      <p:scale>
        <a:sx n="1" d="1"/>
        <a:sy n="1" d="1"/>
      </p:scale>
      <p:origin x="0" y="-11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254D6-2054-4D32-996D-00DAE62C6D98}" type="datetimeFigureOut">
              <a:rPr lang="fr-FR" smtClean="0"/>
              <a:t>29/09/2015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916C3-EBDD-469A-9BCE-AD6563CB6EA8}" type="slidenum">
              <a:rPr lang="fr-FR" smtClean="0"/>
              <a:t>‹N°›</a:t>
            </a:fld>
            <a:endParaRPr lang="fr-FR"/>
          </a:p>
        </p:txBody>
      </p:sp>
    </p:spTree>
    <p:extLst>
      <p:ext uri="{BB962C8B-B14F-4D97-AF65-F5344CB8AC3E}">
        <p14:creationId xmlns:p14="http://schemas.microsoft.com/office/powerpoint/2010/main" val="357338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Existe en circulaire et carré</a:t>
            </a:r>
            <a:r>
              <a:rPr lang="fr-FR" baseline="0" dirty="0" smtClean="0"/>
              <a:t> : avantage du carré c’est qu’il se monte sur tous les objectifs, contrairement au circulaire, adapté pour un diamètre (sauf usage de bague d’adaptation) – Exemple sur les </a:t>
            </a:r>
            <a:r>
              <a:rPr lang="fr-FR" baseline="0" dirty="0" err="1" smtClean="0"/>
              <a:t>grand-angles</a:t>
            </a:r>
            <a:r>
              <a:rPr lang="fr-FR" baseline="0" dirty="0" smtClean="0"/>
              <a:t>.</a:t>
            </a:r>
          </a:p>
          <a:p>
            <a:r>
              <a:rPr lang="fr-FR" baseline="0" dirty="0" smtClean="0"/>
              <a:t>Utilisation d’un trépied obligatoire ou tout autre artifice pour le flou de bougé.</a:t>
            </a:r>
          </a:p>
          <a:p>
            <a:r>
              <a:rPr lang="fr-FR" baseline="0" dirty="0" smtClean="0"/>
              <a:t>Il faut faire la mise au point sans le filtre puis le mettre, d’où un avantage pour le format carré à glisser</a:t>
            </a:r>
            <a:r>
              <a:rPr lang="fr-FR" baseline="0" dirty="0" smtClean="0"/>
              <a:t>.</a:t>
            </a:r>
          </a:p>
          <a:p>
            <a:r>
              <a:rPr lang="fr-FR" sz="1200" b="0" i="0" kern="1200" smtClean="0">
                <a:solidFill>
                  <a:schemeClr val="tx1"/>
                </a:solidFill>
                <a:effectLst/>
                <a:latin typeface="+mn-lt"/>
                <a:ea typeface="+mn-ea"/>
                <a:cs typeface="+mn-cs"/>
              </a:rPr>
              <a:t>Exemple ND1000 : Ce </a:t>
            </a:r>
            <a:r>
              <a:rPr lang="fr-FR" sz="1200" b="0" i="0" kern="1200" dirty="0" smtClean="0">
                <a:solidFill>
                  <a:schemeClr val="tx1"/>
                </a:solidFill>
                <a:effectLst/>
                <a:latin typeface="+mn-lt"/>
                <a:ea typeface="+mn-ea"/>
                <a:cs typeface="+mn-cs"/>
              </a:rPr>
              <a:t>filtre permet de travailler très confortablement en journée à ISO 100, f/8 à des vitesses entre 4 secondes et 15 secondes – parfait pour capturer des longs filés.</a:t>
            </a:r>
            <a:endParaRPr lang="fr-FR" dirty="0"/>
          </a:p>
        </p:txBody>
      </p:sp>
      <p:sp>
        <p:nvSpPr>
          <p:cNvPr id="4" name="Espace réservé du numéro de diapositive 3"/>
          <p:cNvSpPr>
            <a:spLocks noGrp="1"/>
          </p:cNvSpPr>
          <p:nvPr>
            <p:ph type="sldNum" sz="quarter" idx="10"/>
          </p:nvPr>
        </p:nvSpPr>
        <p:spPr/>
        <p:txBody>
          <a:bodyPr/>
          <a:lstStyle/>
          <a:p>
            <a:fld id="{042916C3-EBDD-469A-9BCE-AD6563CB6EA8}" type="slidenum">
              <a:rPr lang="fr-FR" smtClean="0"/>
              <a:t>6</a:t>
            </a:fld>
            <a:endParaRPr lang="fr-FR"/>
          </a:p>
        </p:txBody>
      </p:sp>
    </p:spTree>
    <p:extLst>
      <p:ext uri="{BB962C8B-B14F-4D97-AF65-F5344CB8AC3E}">
        <p14:creationId xmlns:p14="http://schemas.microsoft.com/office/powerpoint/2010/main" val="69728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Utilisation optimale avec le soleil dans le dos.</a:t>
            </a:r>
          </a:p>
          <a:p>
            <a:endParaRPr lang="fr-FR" dirty="0"/>
          </a:p>
        </p:txBody>
      </p:sp>
      <p:sp>
        <p:nvSpPr>
          <p:cNvPr id="4" name="Espace réservé du numéro de diapositive 3"/>
          <p:cNvSpPr>
            <a:spLocks noGrp="1"/>
          </p:cNvSpPr>
          <p:nvPr>
            <p:ph type="sldNum" sz="quarter" idx="10"/>
          </p:nvPr>
        </p:nvSpPr>
        <p:spPr/>
        <p:txBody>
          <a:bodyPr/>
          <a:lstStyle/>
          <a:p>
            <a:fld id="{042916C3-EBDD-469A-9BCE-AD6563CB6EA8}" type="slidenum">
              <a:rPr lang="fr-FR" smtClean="0"/>
              <a:t>7</a:t>
            </a:fld>
            <a:endParaRPr lang="fr-FR"/>
          </a:p>
        </p:txBody>
      </p:sp>
    </p:spTree>
    <p:extLst>
      <p:ext uri="{BB962C8B-B14F-4D97-AF65-F5344CB8AC3E}">
        <p14:creationId xmlns:p14="http://schemas.microsoft.com/office/powerpoint/2010/main" val="273221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Utilisation du mélangeur</a:t>
            </a:r>
            <a:r>
              <a:rPr lang="fr-FR" baseline="0" dirty="0" smtClean="0"/>
              <a:t> de couches sous Photoshop et effectuer </a:t>
            </a:r>
            <a:r>
              <a:rPr lang="fr-FR" baseline="0" smtClean="0"/>
              <a:t>les réglages </a:t>
            </a:r>
            <a:r>
              <a:rPr lang="fr-FR" baseline="0" dirty="0" smtClean="0"/>
              <a:t>selon la </a:t>
            </a:r>
            <a:r>
              <a:rPr lang="fr-FR" baseline="0" smtClean="0"/>
              <a:t>couche RVB.</a:t>
            </a:r>
            <a:endParaRPr lang="fr-FR" dirty="0"/>
          </a:p>
        </p:txBody>
      </p:sp>
      <p:sp>
        <p:nvSpPr>
          <p:cNvPr id="4" name="Espace réservé du numéro de diapositive 3"/>
          <p:cNvSpPr>
            <a:spLocks noGrp="1"/>
          </p:cNvSpPr>
          <p:nvPr>
            <p:ph type="sldNum" sz="quarter" idx="10"/>
          </p:nvPr>
        </p:nvSpPr>
        <p:spPr/>
        <p:txBody>
          <a:bodyPr/>
          <a:lstStyle/>
          <a:p>
            <a:fld id="{042916C3-EBDD-469A-9BCE-AD6563CB6EA8}" type="slidenum">
              <a:rPr lang="fr-FR" smtClean="0"/>
              <a:t>9</a:t>
            </a:fld>
            <a:endParaRPr lang="fr-FR"/>
          </a:p>
        </p:txBody>
      </p:sp>
    </p:spTree>
    <p:extLst>
      <p:ext uri="{BB962C8B-B14F-4D97-AF65-F5344CB8AC3E}">
        <p14:creationId xmlns:p14="http://schemas.microsoft.com/office/powerpoint/2010/main" val="296685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FR" smtClean="0"/>
              <a:t>Contrôler </a:t>
            </a:r>
            <a:r>
              <a:rPr lang="fr-FR" dirty="0" smtClean="0"/>
              <a:t>si</a:t>
            </a:r>
            <a:r>
              <a:rPr lang="fr-FR" baseline="0" dirty="0" smtClean="0"/>
              <a:t> le filtre intégré au boitier permet de faire de la photo IR : 1s f/10 et une télécommande TV devant, si on voit la lumière sur la photo c’est bon et selon l’intensité permettra d’avoir une idée sur la sensibilité du capteur et donc une estimation des temps de pause.</a:t>
            </a:r>
            <a:endParaRPr lang="fr-FR" dirty="0" smtClean="0"/>
          </a:p>
          <a:p>
            <a:r>
              <a:rPr lang="fr-FR" dirty="0" smtClean="0"/>
              <a:t>Le filtre IR permet d’avoir des verts tout blanc, l’impression de neige</a:t>
            </a:r>
            <a:r>
              <a:rPr lang="fr-FR" baseline="0" dirty="0" smtClean="0"/>
              <a:t> dans les arbres ou au sol.</a:t>
            </a:r>
          </a:p>
          <a:p>
            <a:r>
              <a:rPr lang="fr-FR" baseline="0" dirty="0" smtClean="0"/>
              <a:t>Utiliser un filtre 720nm, le plus adapté pour nos SLR.</a:t>
            </a:r>
          </a:p>
          <a:p>
            <a:r>
              <a:rPr lang="fr-FR" baseline="0" dirty="0" smtClean="0"/>
              <a:t>Ne pas prendre de filtre « Made in China » à 20 euro, car ce sont de filtre rouge et non IR. (prendre un filtre autour des 80 euro Hoya par exemple)</a:t>
            </a:r>
          </a:p>
          <a:p>
            <a:r>
              <a:rPr lang="fr-FR" baseline="0" dirty="0" smtClean="0"/>
              <a:t>http://dpanswers.com/content/irphoto_lenses.php = pour connaitre si l’objectif est « compatible » … pas de </a:t>
            </a:r>
            <a:r>
              <a:rPr lang="fr-FR" baseline="0" dirty="0" err="1" smtClean="0"/>
              <a:t>HotSpot</a:t>
            </a:r>
            <a:r>
              <a:rPr lang="fr-FR" baseline="0" dirty="0" smtClean="0"/>
              <a:t> (tache lumineuse au centre de la photo)</a:t>
            </a:r>
          </a:p>
        </p:txBody>
      </p:sp>
      <p:sp>
        <p:nvSpPr>
          <p:cNvPr id="4" name="Espace réservé du numéro de diapositive 3"/>
          <p:cNvSpPr>
            <a:spLocks noGrp="1"/>
          </p:cNvSpPr>
          <p:nvPr>
            <p:ph type="sldNum" sz="quarter" idx="10"/>
          </p:nvPr>
        </p:nvSpPr>
        <p:spPr/>
        <p:txBody>
          <a:bodyPr/>
          <a:lstStyle/>
          <a:p>
            <a:fld id="{042916C3-EBDD-469A-9BCE-AD6563CB6EA8}" type="slidenum">
              <a:rPr lang="fr-FR" smtClean="0"/>
              <a:t>11</a:t>
            </a:fld>
            <a:endParaRPr lang="fr-FR"/>
          </a:p>
        </p:txBody>
      </p:sp>
    </p:spTree>
    <p:extLst>
      <p:ext uri="{BB962C8B-B14F-4D97-AF65-F5344CB8AC3E}">
        <p14:creationId xmlns:p14="http://schemas.microsoft.com/office/powerpoint/2010/main" val="256109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3F3F3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Tree>
    <p:extLst>
      <p:ext uri="{BB962C8B-B14F-4D97-AF65-F5344CB8AC3E}">
        <p14:creationId xmlns:p14="http://schemas.microsoft.com/office/powerpoint/2010/main" val="2650143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rot="16200000">
            <a:off x="7831456" y="1044178"/>
            <a:ext cx="1904999" cy="273844"/>
          </a:xfrm>
          <a:prstGeom prst="rect">
            <a:avLst/>
          </a:prstGeom>
        </p:spPr>
        <p:txBody>
          <a:bodyPr/>
          <a:lstStyle/>
          <a:p>
            <a:fld id="{4CD73815-2707-4475-8F1A-B873CB631BB4}" type="datetimeFigureOut">
              <a:rPr lang="en-US" smtClean="0"/>
              <a:t>9/29/2015</a:t>
            </a:fld>
            <a:endParaRPr lang="en-US" dirty="0"/>
          </a:p>
        </p:txBody>
      </p:sp>
      <p:sp>
        <p:nvSpPr>
          <p:cNvPr id="5" name="Footer Placeholder 4"/>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4640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rot="16200000">
            <a:off x="7831456" y="1044178"/>
            <a:ext cx="1904999" cy="273844"/>
          </a:xfrm>
          <a:prstGeom prst="rect">
            <a:avLst/>
          </a:prstGeom>
        </p:spPr>
        <p:txBody>
          <a:bodyPr/>
          <a:lstStyle/>
          <a:p>
            <a:fld id="{2A4AFB99-0EAB-4182-AFF8-E214C82A68F6}" type="datetimeFigureOut">
              <a:rPr lang="en-US" smtClean="0"/>
              <a:t>9/29/2015</a:t>
            </a:fld>
            <a:endParaRPr lang="en-US" dirty="0"/>
          </a:p>
        </p:txBody>
      </p:sp>
      <p:sp>
        <p:nvSpPr>
          <p:cNvPr id="5" name="Footer Placeholder 4"/>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7929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9523378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fr-FR" smtClean="0"/>
              <a:t>Modifiez le style du titre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rot="16200000">
            <a:off x="7831456" y="1044178"/>
            <a:ext cx="1904999" cy="273844"/>
          </a:xfrm>
          <a:prstGeom prst="rect">
            <a:avLst/>
          </a:prstGeom>
        </p:spPr>
        <p:txBody>
          <a:bodyPr/>
          <a:lstStyle/>
          <a:p>
            <a:fld id="{5A61015F-7CC6-4D0A-9D87-873EA4C304CC}" type="datetimeFigureOut">
              <a:rPr lang="en-US" smtClean="0"/>
              <a:t>9/29/2015</a:t>
            </a:fld>
            <a:endParaRPr lang="en-US" dirty="0"/>
          </a:p>
        </p:txBody>
      </p:sp>
      <p:sp>
        <p:nvSpPr>
          <p:cNvPr id="5" name="Footer Placeholder 4"/>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34065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rot="16200000">
            <a:off x="7831456" y="1044178"/>
            <a:ext cx="1904999" cy="273844"/>
          </a:xfrm>
          <a:prstGeom prst="rect">
            <a:avLst/>
          </a:prstGeom>
        </p:spPr>
        <p:txBody>
          <a:bodyPr/>
          <a:lstStyle/>
          <a:p>
            <a:fld id="{93C6A301-0538-44EC-B09D-202E1042A48B}" type="datetimeFigureOut">
              <a:rPr lang="en-US" smtClean="0"/>
              <a:t>9/29/2015</a:t>
            </a:fld>
            <a:endParaRPr lang="en-US" dirty="0"/>
          </a:p>
        </p:txBody>
      </p:sp>
      <p:sp>
        <p:nvSpPr>
          <p:cNvPr id="6" name="Footer Placeholder 5"/>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24027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fr-FR" smtClean="0"/>
              <a:t>Modifiez les styles du texte du masque</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rot="16200000">
            <a:off x="7831456" y="1044178"/>
            <a:ext cx="1904999" cy="273844"/>
          </a:xfrm>
          <a:prstGeom prst="rect">
            <a:avLst/>
          </a:prstGeom>
        </p:spPr>
        <p:txBody>
          <a:bodyPr/>
          <a:lstStyle/>
          <a:p>
            <a:fld id="{D789574A-8875-45EF-8EA2-3CAA0F7ABC4C}" type="datetimeFigureOut">
              <a:rPr lang="en-US" smtClean="0"/>
              <a:t>9/29/2015</a:t>
            </a:fld>
            <a:endParaRPr lang="en-US" dirty="0"/>
          </a:p>
        </p:txBody>
      </p:sp>
      <p:sp>
        <p:nvSpPr>
          <p:cNvPr id="8" name="Footer Placeholder 7"/>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321531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rot="16200000">
            <a:off x="7831456" y="1044178"/>
            <a:ext cx="1904999" cy="273844"/>
          </a:xfrm>
          <a:prstGeom prst="rect">
            <a:avLst/>
          </a:prstGeom>
        </p:spPr>
        <p:txBody>
          <a:bodyPr/>
          <a:lstStyle/>
          <a:p>
            <a:fld id="{67EF4D4C-5367-4C26-9E2B-D8088D7FCA81}" type="datetimeFigureOut">
              <a:rPr lang="en-US" smtClean="0"/>
              <a:t>9/29/2015</a:t>
            </a:fld>
            <a:endParaRPr lang="en-US" dirty="0"/>
          </a:p>
        </p:txBody>
      </p:sp>
      <p:sp>
        <p:nvSpPr>
          <p:cNvPr id="4" name="Footer Placeholder 3"/>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869281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831456" y="1044178"/>
            <a:ext cx="1904999" cy="273844"/>
          </a:xfrm>
          <a:prstGeom prst="rect">
            <a:avLst/>
          </a:prstGeom>
        </p:spPr>
        <p:txBody>
          <a:bodyPr/>
          <a:lstStyle/>
          <a:p>
            <a:fld id="{56E91E96-98B0-4413-9547-46F3504108EF}" type="datetimeFigureOut">
              <a:rPr lang="en-US" smtClean="0"/>
              <a:t>9/29/2015</a:t>
            </a:fld>
            <a:endParaRPr lang="en-US" dirty="0"/>
          </a:p>
        </p:txBody>
      </p:sp>
      <p:sp>
        <p:nvSpPr>
          <p:cNvPr id="3" name="Footer Placeholder 2"/>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843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fr-FR" smtClean="0"/>
              <a:t>Modifiez le style du titre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16200000">
            <a:off x="7831456" y="1044178"/>
            <a:ext cx="1904999" cy="273844"/>
          </a:xfrm>
          <a:prstGeom prst="rect">
            <a:avLst/>
          </a:prstGeom>
        </p:spPr>
        <p:txBody>
          <a:bodyPr/>
          <a:lstStyle/>
          <a:p>
            <a:fld id="{05C68B11-C5A8-448C-8CE9-B1A273C79CFC}" type="datetimeFigureOut">
              <a:rPr lang="en-US" smtClean="0"/>
              <a:t>9/29/2015</a:t>
            </a:fld>
            <a:endParaRPr lang="en-US" dirty="0"/>
          </a:p>
        </p:txBody>
      </p:sp>
      <p:sp>
        <p:nvSpPr>
          <p:cNvPr id="6" name="Footer Placeholder 5"/>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41055" y="6172201"/>
            <a:ext cx="685800" cy="593725"/>
          </a:xfrm>
          <a:prstGeom prst="rect">
            <a:avLst/>
          </a:prstGeo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2781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846963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16200000">
            <a:off x="7831456" y="1044178"/>
            <a:ext cx="1904999" cy="273844"/>
          </a:xfrm>
          <a:prstGeom prst="rect">
            <a:avLst/>
          </a:prstGeom>
        </p:spPr>
        <p:txBody>
          <a:bodyPr/>
          <a:lstStyle/>
          <a:p>
            <a:fld id="{C7616CA0-919D-4A49-9C8A-62FDFB3A5183}" type="datetimeFigureOut">
              <a:rPr lang="en-US" smtClean="0"/>
              <a:t>9/29/2015</a:t>
            </a:fld>
            <a:endParaRPr lang="en-US" dirty="0"/>
          </a:p>
        </p:txBody>
      </p:sp>
      <p:sp>
        <p:nvSpPr>
          <p:cNvPr id="6" name="Footer Placeholder 5"/>
          <p:cNvSpPr>
            <a:spLocks noGrp="1"/>
          </p:cNvSpPr>
          <p:nvPr>
            <p:ph type="ftr" sz="quarter" idx="11"/>
          </p:nvPr>
        </p:nvSpPr>
        <p:spPr>
          <a:xfrm rot="16200000">
            <a:off x="6993255" y="4092178"/>
            <a:ext cx="35814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41055" y="6172201"/>
            <a:ext cx="685800" cy="593725"/>
          </a:xfrm>
          <a:prstGeom prst="rect">
            <a:avLst/>
          </a:prstGeom>
        </p:spPr>
        <p:txBody>
          <a:bodyPr/>
          <a:lstStyle/>
          <a:p>
            <a:fld id="{867E5644-1E61-4311-A31E-84CB9C7AA8A9}" type="slidenum">
              <a:rPr lang="en-US" smtClean="0"/>
              <a:t>‹N°›</a:t>
            </a:fld>
            <a:endParaRPr lang="en-US" dirty="0"/>
          </a:p>
        </p:txBody>
      </p:sp>
    </p:spTree>
    <p:extLst>
      <p:ext uri="{BB962C8B-B14F-4D97-AF65-F5344CB8AC3E}">
        <p14:creationId xmlns:p14="http://schemas.microsoft.com/office/powerpoint/2010/main" val="11352932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3417828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fotolia.com/fr/2005/06/23/la-magie-du-nb-en-numerique"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focus-numerique.com/test-1477/prise-de-vue-photographie-infrarouge-presentation-caracteristiques-1.html"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OvG-d6ZWhSA" TargetMode="External"/><Relationship Id="rId7" Type="http://schemas.openxmlformats.org/officeDocument/2006/relationships/hyperlink" Target="https://www.youtube.com/watch?v=QgS7gVMTzWM" TargetMode="External"/><Relationship Id="rId2" Type="http://schemas.openxmlformats.org/officeDocument/2006/relationships/hyperlink" Target="http://fotoloco.fr/" TargetMode="External"/><Relationship Id="rId1" Type="http://schemas.openxmlformats.org/officeDocument/2006/relationships/slideLayout" Target="../slideLayouts/slideLayout2.xml"/><Relationship Id="rId6" Type="http://schemas.openxmlformats.org/officeDocument/2006/relationships/hyperlink" Target="http://www.focus-numerique.com/test-1477/prise-de-vue-photographie-infrarouge-presentation-caracteristiques-1.html" TargetMode="External"/><Relationship Id="rId5" Type="http://schemas.openxmlformats.org/officeDocument/2006/relationships/hyperlink" Target="http://www.astrosurf.com/luxorion/apn-ir-uv.htm" TargetMode="External"/><Relationship Id="rId4" Type="http://schemas.openxmlformats.org/officeDocument/2006/relationships/hyperlink" Target="http://la-photo-de-paysage.over-blog.com/article-utiliser-le-filtre-polarisant-sur-le-terrain-54030178.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enoitbalon.fr/?p=604"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tephane-larroque.com/poses-longues-au-bord-de-le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hassimages.com/forum/index.php?topic=12640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hotoexposition.fr/mat-photo/accessoires-photo/filtres-phot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blog.fotolia.com/fr/2005/06/23/la-magie-du-nb-en-numerique"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7717" y="2627215"/>
            <a:ext cx="1588566" cy="359875"/>
          </a:xfrm>
        </p:spPr>
        <p:txBody>
          <a:bodyPr>
            <a:normAutofit fontScale="85000" lnSpcReduction="10000"/>
          </a:bodyPr>
          <a:lstStyle/>
          <a:p>
            <a:r>
              <a:rPr lang="fr-FR" dirty="0" smtClean="0"/>
              <a:t>Présentation</a:t>
            </a:r>
            <a:endParaRPr lang="fr-FR" dirty="0"/>
          </a:p>
        </p:txBody>
      </p:sp>
      <p:sp>
        <p:nvSpPr>
          <p:cNvPr id="5" name="ZoneTexte 4"/>
          <p:cNvSpPr txBox="1"/>
          <p:nvPr/>
        </p:nvSpPr>
        <p:spPr>
          <a:xfrm>
            <a:off x="7128112" y="6511290"/>
            <a:ext cx="1584088" cy="261610"/>
          </a:xfrm>
          <a:prstGeom prst="rect">
            <a:avLst/>
          </a:prstGeom>
          <a:noFill/>
        </p:spPr>
        <p:txBody>
          <a:bodyPr wrap="none" rtlCol="0">
            <a:spAutoFit/>
          </a:bodyPr>
          <a:lstStyle/>
          <a:p>
            <a:r>
              <a:rPr lang="fr-FR" sz="1100" dirty="0"/>
              <a:t>Yoann – octobre 2015</a:t>
            </a:r>
          </a:p>
        </p:txBody>
      </p:sp>
      <p:sp>
        <p:nvSpPr>
          <p:cNvPr id="6" name="Rectangle 5"/>
          <p:cNvSpPr/>
          <p:nvPr/>
        </p:nvSpPr>
        <p:spPr>
          <a:xfrm>
            <a:off x="2748424" y="1703885"/>
            <a:ext cx="3647152" cy="923330"/>
          </a:xfrm>
          <a:prstGeom prst="rect">
            <a:avLst/>
          </a:prstGeom>
        </p:spPr>
        <p:txBody>
          <a:bodyPr wrap="none">
            <a:spAutoFit/>
          </a:bodyPr>
          <a:lstStyle/>
          <a:p>
            <a:r>
              <a:rPr lang="fr-FR" sz="5400" dirty="0"/>
              <a:t>Les Filtres</a:t>
            </a:r>
          </a:p>
        </p:txBody>
      </p:sp>
      <p:sp>
        <p:nvSpPr>
          <p:cNvPr id="8" name="ZoneTexte 7"/>
          <p:cNvSpPr txBox="1"/>
          <p:nvPr/>
        </p:nvSpPr>
        <p:spPr>
          <a:xfrm>
            <a:off x="734291" y="3623901"/>
            <a:ext cx="7675418" cy="954107"/>
          </a:xfrm>
          <a:prstGeom prst="rect">
            <a:avLst/>
          </a:prstGeom>
          <a:noFill/>
        </p:spPr>
        <p:txBody>
          <a:bodyPr wrap="square" rtlCol="0">
            <a:spAutoFit/>
          </a:bodyPr>
          <a:lstStyle/>
          <a:p>
            <a:pPr algn="ctr"/>
            <a:r>
              <a:rPr lang="fr-FR" sz="2800" dirty="0" smtClean="0"/>
              <a:t>Utilisation des filtres dans le domaine de la photographie numérique et argentique</a:t>
            </a:r>
            <a:endParaRPr lang="fr-FR" sz="2800" dirty="0"/>
          </a:p>
        </p:txBody>
      </p:sp>
      <p:grpSp>
        <p:nvGrpSpPr>
          <p:cNvPr id="12" name="Groupe 11"/>
          <p:cNvGrpSpPr/>
          <p:nvPr/>
        </p:nvGrpSpPr>
        <p:grpSpPr>
          <a:xfrm>
            <a:off x="734291" y="180228"/>
            <a:ext cx="4740997" cy="832511"/>
            <a:chOff x="734291" y="180228"/>
            <a:chExt cx="4740997" cy="832511"/>
          </a:xfrm>
        </p:grpSpPr>
        <p:sp>
          <p:nvSpPr>
            <p:cNvPr id="10" name="Rectangle 2"/>
            <p:cNvSpPr>
              <a:spLocks noChangeArrowheads="1"/>
            </p:cNvSpPr>
            <p:nvPr/>
          </p:nvSpPr>
          <p:spPr bwMode="auto">
            <a:xfrm>
              <a:off x="734291" y="180228"/>
              <a:ext cx="4413251" cy="698501"/>
            </a:xfrm>
            <a:prstGeom prst="rect">
              <a:avLst/>
            </a:prstGeom>
            <a:solidFill>
              <a:srgbClr val="3F3F3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FFFF"/>
                  </a:solidFill>
                  <a:effectLst/>
                  <a:latin typeface="Franklin Gothic Demi" panose="020B0703020102020204" pitchFamily="34" charset="0"/>
                </a:rPr>
                <a:t>  GEX </a:t>
              </a:r>
              <a:r>
                <a:rPr kumimoji="0" lang="fr-FR" altLang="fr-FR" sz="3600" b="0" i="0" u="none" strike="noStrike" cap="none" normalizeH="0" baseline="0" dirty="0" smtClean="0">
                  <a:ln>
                    <a:noFill/>
                  </a:ln>
                  <a:solidFill>
                    <a:srgbClr val="9DC3E6"/>
                  </a:solidFill>
                  <a:effectLst/>
                  <a:latin typeface="Franklin Gothic Demi" panose="020B0703020102020204" pitchFamily="34" charset="0"/>
                </a:rPr>
                <a:t>PHOTO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1287463" y="607926"/>
              <a:ext cx="4187825" cy="404813"/>
            </a:xfrm>
            <a:prstGeom prst="rect">
              <a:avLst/>
            </a:prstGeom>
            <a:noFill/>
            <a:ln>
              <a:noFill/>
            </a:ln>
            <a:effectLst/>
            <a:extLst>
              <a:ext uri="{909E8E84-426E-40DD-AFC4-6F175D3DCCD1}">
                <a14:hiddenFill xmlns:a14="http://schemas.microsoft.com/office/drawing/2010/main">
                  <a:solidFill>
                    <a:srgbClr val="B6D2E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1" u="none" strike="noStrike" cap="none" normalizeH="0" baseline="0" dirty="0" smtClean="0">
                  <a:ln>
                    <a:noFill/>
                  </a:ln>
                  <a:solidFill>
                    <a:srgbClr val="FFFFFF"/>
                  </a:solidFill>
                  <a:effectLst/>
                  <a:latin typeface="Calibri" panose="020F0502020204030204" pitchFamily="34" charset="0"/>
                </a:rPr>
                <a:t>Votre club photo dans le pays de Gex.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2276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975" y="1237806"/>
            <a:ext cx="8270875" cy="2677656"/>
          </a:xfrm>
          <a:prstGeom prst="rect">
            <a:avLst/>
          </a:prstGeom>
        </p:spPr>
        <p:txBody>
          <a:bodyPr wrap="square">
            <a:spAutoFit/>
          </a:bodyPr>
          <a:lstStyle/>
          <a:p>
            <a:pPr algn="just"/>
            <a:r>
              <a:rPr lang="fr-FR" sz="2000" b="1" dirty="0">
                <a:solidFill>
                  <a:schemeClr val="bg1"/>
                </a:solidFill>
              </a:rPr>
              <a:t>Le filtre jaune</a:t>
            </a:r>
          </a:p>
          <a:p>
            <a:pPr algn="just"/>
            <a:r>
              <a:rPr lang="fr-FR" sz="1600" dirty="0">
                <a:solidFill>
                  <a:schemeClr val="bg1"/>
                </a:solidFill>
              </a:rPr>
              <a:t>Le filtre jaune  est le filtre standard du noir et blanc. son </a:t>
            </a:r>
            <a:r>
              <a:rPr lang="fr-FR" sz="1600" dirty="0" smtClean="0">
                <a:solidFill>
                  <a:schemeClr val="bg1"/>
                </a:solidFill>
              </a:rPr>
              <a:t>effet </a:t>
            </a:r>
            <a:r>
              <a:rPr lang="fr-FR" sz="1600" dirty="0">
                <a:solidFill>
                  <a:schemeClr val="bg1"/>
                </a:solidFill>
              </a:rPr>
              <a:t>est moins marqué et plus passe-partout qu’un orange ou un rouge. Il augmente la mise en valeur des ciels et remonte les contrastes lorsque le soleil est bas.</a:t>
            </a:r>
          </a:p>
          <a:p>
            <a:pPr algn="just"/>
            <a:r>
              <a:rPr lang="fr-FR" sz="1600" dirty="0">
                <a:solidFill>
                  <a:schemeClr val="bg1"/>
                </a:solidFill>
              </a:rPr>
              <a:t> </a:t>
            </a:r>
          </a:p>
          <a:p>
            <a:pPr algn="just"/>
            <a:r>
              <a:rPr lang="fr-FR" sz="2000" b="1" dirty="0">
                <a:solidFill>
                  <a:schemeClr val="bg1"/>
                </a:solidFill>
              </a:rPr>
              <a:t>Le filtre vert</a:t>
            </a:r>
          </a:p>
          <a:p>
            <a:pPr algn="just"/>
            <a:r>
              <a:rPr lang="fr-FR" sz="1600" dirty="0">
                <a:solidFill>
                  <a:schemeClr val="bg1"/>
                </a:solidFill>
              </a:rPr>
              <a:t>Le filtre vert est très utile pour étendre la gamme de gris de vos paysages de verdure. Il densifie le ciel dans une moindre mesure que le rouge. En portrait, il fonce la peau et fait merveilleusement ressortir les tâches de rousseur. Le filtre vert est LE filtre préféré des paysagistes.</a:t>
            </a:r>
          </a:p>
        </p:txBody>
      </p:sp>
      <p:sp>
        <p:nvSpPr>
          <p:cNvPr id="8" name="Titre 1"/>
          <p:cNvSpPr>
            <a:spLocks noGrp="1"/>
          </p:cNvSpPr>
          <p:nvPr>
            <p:ph type="title"/>
          </p:nvPr>
        </p:nvSpPr>
        <p:spPr>
          <a:xfrm>
            <a:off x="431800" y="264569"/>
            <a:ext cx="6457217" cy="535531"/>
          </a:xfrm>
        </p:spPr>
        <p:txBody>
          <a:bodyPr wrap="none">
            <a:spAutoFit/>
          </a:bodyPr>
          <a:lstStyle/>
          <a:p>
            <a:r>
              <a:rPr lang="fr-FR" sz="3200" dirty="0" smtClean="0"/>
              <a:t>Noir et Blanc : photo argentique </a:t>
            </a:r>
            <a:r>
              <a:rPr lang="fr-FR" sz="1600" dirty="0" smtClean="0"/>
              <a:t>2/2</a:t>
            </a:r>
            <a:endParaRPr lang="fr-FR" sz="3200" dirty="0"/>
          </a:p>
        </p:txBody>
      </p:sp>
      <p:pic>
        <p:nvPicPr>
          <p:cNvPr id="10" name="Picture 6" descr="https://blog.fotolia.com/fr/files/imported/images/photstucenoiretblanc-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947" y="4095750"/>
            <a:ext cx="5606106" cy="229583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511996" y="6391585"/>
            <a:ext cx="4120005" cy="253916"/>
          </a:xfrm>
          <a:prstGeom prst="rect">
            <a:avLst/>
          </a:prstGeom>
          <a:noFill/>
        </p:spPr>
        <p:txBody>
          <a:bodyPr wrap="square" rtlCol="0">
            <a:spAutoFit/>
          </a:bodyPr>
          <a:lstStyle/>
          <a:p>
            <a:r>
              <a:rPr lang="fr-FR" sz="1000" dirty="0">
                <a:hlinkClick r:id="rId3"/>
              </a:rPr>
              <a:t>https://</a:t>
            </a:r>
            <a:r>
              <a:rPr lang="fr-FR" sz="1000" dirty="0" smtClean="0">
                <a:hlinkClick r:id="rId3"/>
              </a:rPr>
              <a:t>blog.fotolia.com/fr/2005/06/23/la-magie-du-nb-en-numerique</a:t>
            </a:r>
            <a:endParaRPr lang="fr-FR" sz="1000" dirty="0" smtClean="0"/>
          </a:p>
        </p:txBody>
      </p:sp>
      <p:sp>
        <p:nvSpPr>
          <p:cNvPr id="12" name="Titre 1"/>
          <p:cNvSpPr txBox="1">
            <a:spLocks/>
          </p:cNvSpPr>
          <p:nvPr/>
        </p:nvSpPr>
        <p:spPr>
          <a:xfrm>
            <a:off x="431800" y="800100"/>
            <a:ext cx="2363147" cy="313932"/>
          </a:xfrm>
          <a:prstGeom prst="rect">
            <a:avLst/>
          </a:prstGeom>
        </p:spPr>
        <p:txBody>
          <a:bodyPr vert="horz" wrap="none" lIns="91440" tIns="45720" rIns="91440" bIns="45720" rtlCol="0" anchor="ctr" anchorCtr="0">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1600" dirty="0" smtClean="0">
                <a:solidFill>
                  <a:schemeClr val="bg1">
                    <a:alpha val="66000"/>
                  </a:schemeClr>
                </a:solidFill>
              </a:rPr>
              <a:t>Post-Production possible</a:t>
            </a:r>
            <a:endParaRPr lang="fr-FR" sz="1000" dirty="0">
              <a:solidFill>
                <a:schemeClr val="bg1">
                  <a:alpha val="66000"/>
                </a:schemeClr>
              </a:solidFill>
            </a:endParaRPr>
          </a:p>
        </p:txBody>
      </p:sp>
    </p:spTree>
    <p:extLst>
      <p:ext uri="{BB962C8B-B14F-4D97-AF65-F5344CB8AC3E}">
        <p14:creationId xmlns:p14="http://schemas.microsoft.com/office/powerpoint/2010/main" val="2810684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264569"/>
            <a:ext cx="4523995" cy="535531"/>
          </a:xfrm>
        </p:spPr>
        <p:txBody>
          <a:bodyPr wrap="none">
            <a:spAutoFit/>
          </a:bodyPr>
          <a:lstStyle/>
          <a:p>
            <a:r>
              <a:rPr lang="fr-FR" sz="3200" dirty="0" smtClean="0"/>
              <a:t>Infra-rouge : ECSTASY</a:t>
            </a:r>
            <a:endParaRPr lang="fr-FR" sz="3200" dirty="0"/>
          </a:p>
        </p:txBody>
      </p:sp>
      <p:sp>
        <p:nvSpPr>
          <p:cNvPr id="6" name="Espace réservé du contenu 2"/>
          <p:cNvSpPr>
            <a:spLocks noGrp="1"/>
          </p:cNvSpPr>
          <p:nvPr>
            <p:ph idx="1"/>
          </p:nvPr>
        </p:nvSpPr>
        <p:spPr>
          <a:xfrm>
            <a:off x="431800" y="1233488"/>
            <a:ext cx="8280400" cy="940072"/>
          </a:xfrm>
        </p:spPr>
        <p:txBody>
          <a:bodyPr>
            <a:noAutofit/>
          </a:bodyPr>
          <a:lstStyle/>
          <a:p>
            <a:pPr marL="0" indent="0" algn="just">
              <a:buNone/>
            </a:pPr>
            <a:r>
              <a:rPr lang="fr-FR" sz="2000" dirty="0" smtClean="0"/>
              <a:t>Pour arriver au résultat de droite, il faut effectuer plusieurs retouche comme la balance des blanc, le contraste et gestion des couches.</a:t>
            </a:r>
            <a:endParaRPr lang="fr-FR" sz="2000" dirty="0"/>
          </a:p>
        </p:txBody>
      </p:sp>
      <p:pic>
        <p:nvPicPr>
          <p:cNvPr id="5124" name="Picture 4" descr="initiation à la photographie infrarouge pratiqu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75542"/>
            <a:ext cx="3906838" cy="2930129"/>
          </a:xfrm>
          <a:prstGeom prst="rect">
            <a:avLst/>
          </a:prstGeom>
          <a:noFill/>
          <a:ln w="3175">
            <a:solidFill>
              <a:schemeClr val="tx1"/>
            </a:solidFill>
          </a:ln>
          <a:effectLst>
            <a:outerShdw blurRad="50800" dist="381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5126" name="Picture 6" descr="http://img1.focus-numerique.com/focus/articles/1477/photographie-infrarouge-initiation-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4" y="2871192"/>
            <a:ext cx="3887787" cy="2915841"/>
          </a:xfrm>
          <a:prstGeom prst="rect">
            <a:avLst/>
          </a:prstGeom>
          <a:noFill/>
          <a:ln w="3175">
            <a:solidFill>
              <a:schemeClr val="tx1"/>
            </a:solidFill>
          </a:ln>
          <a:effectLst>
            <a:outerShdw blurRad="50800" dist="381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944820" y="5787033"/>
            <a:ext cx="7254359" cy="246221"/>
          </a:xfrm>
          <a:prstGeom prst="rect">
            <a:avLst/>
          </a:prstGeom>
        </p:spPr>
        <p:txBody>
          <a:bodyPr wrap="square">
            <a:spAutoFit/>
          </a:bodyPr>
          <a:lstStyle/>
          <a:p>
            <a:pPr algn="ctr"/>
            <a:r>
              <a:rPr lang="fr-FR" sz="1000" dirty="0">
                <a:solidFill>
                  <a:schemeClr val="bg1"/>
                </a:solidFill>
                <a:hlinkClick r:id="rId5"/>
              </a:rPr>
              <a:t>http://</a:t>
            </a:r>
            <a:r>
              <a:rPr lang="fr-FR" sz="1000" dirty="0" smtClean="0">
                <a:solidFill>
                  <a:schemeClr val="bg1"/>
                </a:solidFill>
                <a:hlinkClick r:id="rId5"/>
              </a:rPr>
              <a:t>www.focus-numerique.com/test-1477/prise-de-vue-photographie-infrarouge-presentation-caracteristiques-1.html</a:t>
            </a:r>
            <a:endParaRPr lang="fr-FR" sz="1000" dirty="0">
              <a:solidFill>
                <a:schemeClr val="bg1"/>
              </a:solidFill>
            </a:endParaRPr>
          </a:p>
        </p:txBody>
      </p:sp>
      <p:sp>
        <p:nvSpPr>
          <p:cNvPr id="8" name="Titre 1"/>
          <p:cNvSpPr txBox="1">
            <a:spLocks/>
          </p:cNvSpPr>
          <p:nvPr/>
        </p:nvSpPr>
        <p:spPr>
          <a:xfrm>
            <a:off x="431800" y="800100"/>
            <a:ext cx="1662635" cy="313932"/>
          </a:xfrm>
          <a:prstGeom prst="rect">
            <a:avLst/>
          </a:prstGeom>
        </p:spPr>
        <p:txBody>
          <a:bodyPr vert="horz" wrap="none" lIns="91440" tIns="45720" rIns="91440" bIns="45720" rtlCol="0" anchor="ctr" anchorCtr="0">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1600" dirty="0" smtClean="0">
                <a:solidFill>
                  <a:schemeClr val="bg1">
                    <a:alpha val="66000"/>
                  </a:schemeClr>
                </a:solidFill>
              </a:rPr>
              <a:t>A la prise de vue</a:t>
            </a:r>
            <a:endParaRPr lang="fr-FR" sz="1000" dirty="0">
              <a:solidFill>
                <a:schemeClr val="bg1">
                  <a:alpha val="66000"/>
                </a:schemeClr>
              </a:solidFill>
            </a:endParaRPr>
          </a:p>
        </p:txBody>
      </p:sp>
    </p:spTree>
    <p:extLst>
      <p:ext uri="{BB962C8B-B14F-4D97-AF65-F5344CB8AC3E}">
        <p14:creationId xmlns:p14="http://schemas.microsoft.com/office/powerpoint/2010/main" val="210232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431796" y="2782888"/>
            <a:ext cx="8280402" cy="1353723"/>
            <a:chOff x="431798" y="1773238"/>
            <a:chExt cx="8280402" cy="1353723"/>
          </a:xfrm>
        </p:grpSpPr>
        <p:sp>
          <p:nvSpPr>
            <p:cNvPr id="4" name="Rectangle 3"/>
            <p:cNvSpPr/>
            <p:nvPr/>
          </p:nvSpPr>
          <p:spPr>
            <a:xfrm>
              <a:off x="431800" y="2142570"/>
              <a:ext cx="8280400" cy="461665"/>
            </a:xfrm>
            <a:prstGeom prst="rect">
              <a:avLst/>
            </a:prstGeom>
          </p:spPr>
          <p:txBody>
            <a:bodyPr wrap="square">
              <a:spAutoFit/>
            </a:bodyPr>
            <a:lstStyle/>
            <a:p>
              <a:r>
                <a:rPr lang="fr-FR" sz="1200" dirty="0">
                  <a:solidFill>
                    <a:schemeClr val="bg1"/>
                  </a:solidFill>
                </a:rPr>
                <a:t>Cours Photo 1.13 - Utiliser un filtre </a:t>
              </a:r>
              <a:r>
                <a:rPr lang="fr-FR" sz="1200" dirty="0" smtClean="0">
                  <a:solidFill>
                    <a:schemeClr val="bg1"/>
                  </a:solidFill>
                </a:rPr>
                <a:t>polarisant Blaise </a:t>
              </a:r>
              <a:r>
                <a:rPr lang="fr-FR" sz="1200" dirty="0" err="1" smtClean="0">
                  <a:solidFill>
                    <a:schemeClr val="bg1"/>
                  </a:solidFill>
                </a:rPr>
                <a:t>Fiedler</a:t>
              </a:r>
              <a:r>
                <a:rPr lang="fr-FR" sz="1200" dirty="0" smtClean="0">
                  <a:solidFill>
                    <a:schemeClr val="bg1"/>
                  </a:solidFill>
                </a:rPr>
                <a:t>  </a:t>
              </a:r>
              <a:r>
                <a:rPr lang="fr-FR" sz="1200" dirty="0" smtClean="0">
                  <a:solidFill>
                    <a:schemeClr val="bg1"/>
                  </a:solidFill>
                  <a:hlinkClick r:id="rId2"/>
                </a:rPr>
                <a:t>http://fotoloco.fr</a:t>
              </a:r>
              <a:endParaRPr lang="fr-FR" sz="1200" dirty="0" smtClean="0">
                <a:solidFill>
                  <a:schemeClr val="bg1"/>
                </a:solidFill>
              </a:endParaRPr>
            </a:p>
            <a:p>
              <a:r>
                <a:rPr lang="fr-FR" sz="1200" dirty="0" smtClean="0">
                  <a:solidFill>
                    <a:schemeClr val="bg1"/>
                  </a:solidFill>
                  <a:hlinkClick r:id="rId3"/>
                </a:rPr>
                <a:t>https</a:t>
              </a:r>
              <a:r>
                <a:rPr lang="fr-FR" sz="1200" dirty="0">
                  <a:solidFill>
                    <a:schemeClr val="bg1"/>
                  </a:solidFill>
                  <a:hlinkClick r:id="rId3"/>
                </a:rPr>
                <a:t>://</a:t>
              </a:r>
              <a:r>
                <a:rPr lang="fr-FR" sz="1200" dirty="0" smtClean="0">
                  <a:solidFill>
                    <a:schemeClr val="bg1"/>
                  </a:solidFill>
                  <a:hlinkClick r:id="rId3"/>
                </a:rPr>
                <a:t>www.youtube.com/watch?v=OvG-d6ZWhSA</a:t>
              </a:r>
              <a:endParaRPr lang="fr-FR" sz="1200" dirty="0">
                <a:solidFill>
                  <a:schemeClr val="bg1"/>
                </a:solidFill>
              </a:endParaRPr>
            </a:p>
          </p:txBody>
        </p:sp>
        <p:sp>
          <p:nvSpPr>
            <p:cNvPr id="5" name="ZoneTexte 4"/>
            <p:cNvSpPr txBox="1"/>
            <p:nvPr/>
          </p:nvSpPr>
          <p:spPr>
            <a:xfrm>
              <a:off x="431800" y="1773238"/>
              <a:ext cx="8280400" cy="369332"/>
            </a:xfrm>
            <a:prstGeom prst="rect">
              <a:avLst/>
            </a:prstGeom>
            <a:noFill/>
          </p:spPr>
          <p:txBody>
            <a:bodyPr wrap="square" rtlCol="0">
              <a:spAutoFit/>
            </a:bodyPr>
            <a:lstStyle/>
            <a:p>
              <a:r>
                <a:rPr lang="fr-FR" dirty="0" smtClean="0">
                  <a:solidFill>
                    <a:schemeClr val="bg1"/>
                  </a:solidFill>
                </a:rPr>
                <a:t>Utilisation du filtre Polarisant</a:t>
              </a:r>
              <a:endParaRPr lang="fr-FR" dirty="0">
                <a:solidFill>
                  <a:schemeClr val="bg1"/>
                </a:solidFill>
              </a:endParaRPr>
            </a:p>
          </p:txBody>
        </p:sp>
        <p:sp>
          <p:nvSpPr>
            <p:cNvPr id="6" name="Rectangle 5"/>
            <p:cNvSpPr/>
            <p:nvPr/>
          </p:nvSpPr>
          <p:spPr>
            <a:xfrm>
              <a:off x="431798" y="2665296"/>
              <a:ext cx="8280398" cy="461665"/>
            </a:xfrm>
            <a:prstGeom prst="rect">
              <a:avLst/>
            </a:prstGeom>
          </p:spPr>
          <p:txBody>
            <a:bodyPr wrap="square">
              <a:spAutoFit/>
            </a:bodyPr>
            <a:lstStyle/>
            <a:p>
              <a:r>
                <a:rPr lang="fr-FR" sz="1200" dirty="0">
                  <a:solidFill>
                    <a:schemeClr val="bg1"/>
                  </a:solidFill>
                </a:rPr>
                <a:t>Blog d’un particulier </a:t>
              </a:r>
            </a:p>
            <a:p>
              <a:r>
                <a:rPr lang="fr-FR" sz="1200" dirty="0" smtClean="0">
                  <a:solidFill>
                    <a:schemeClr val="bg1"/>
                  </a:solidFill>
                  <a:hlinkClick r:id="rId4"/>
                </a:rPr>
                <a:t>http</a:t>
              </a:r>
              <a:r>
                <a:rPr lang="fr-FR" sz="1200" dirty="0">
                  <a:solidFill>
                    <a:schemeClr val="bg1"/>
                  </a:solidFill>
                  <a:hlinkClick r:id="rId4"/>
                </a:rPr>
                <a:t>://</a:t>
              </a:r>
              <a:r>
                <a:rPr lang="fr-FR" sz="1200" dirty="0" smtClean="0">
                  <a:solidFill>
                    <a:schemeClr val="bg1"/>
                  </a:solidFill>
                  <a:hlinkClick r:id="rId4"/>
                </a:rPr>
                <a:t>la-photo-de-paysage.over-blog.com/article-utiliser-le-filtre-polarisant-sur-le-terrain-54030178.html</a:t>
              </a:r>
              <a:endParaRPr lang="fr-FR" sz="1200" dirty="0" smtClean="0">
                <a:solidFill>
                  <a:schemeClr val="bg1"/>
                </a:solidFill>
              </a:endParaRPr>
            </a:p>
          </p:txBody>
        </p:sp>
      </p:grpSp>
      <p:sp>
        <p:nvSpPr>
          <p:cNvPr id="11" name="Titre 1"/>
          <p:cNvSpPr>
            <a:spLocks noGrp="1"/>
          </p:cNvSpPr>
          <p:nvPr>
            <p:ph type="title"/>
          </p:nvPr>
        </p:nvSpPr>
        <p:spPr>
          <a:xfrm>
            <a:off x="431800" y="86553"/>
            <a:ext cx="7232968" cy="713547"/>
          </a:xfrm>
        </p:spPr>
        <p:txBody>
          <a:bodyPr>
            <a:noAutofit/>
          </a:bodyPr>
          <a:lstStyle/>
          <a:p>
            <a:r>
              <a:rPr lang="fr-FR" sz="3200" dirty="0" smtClean="0"/>
              <a:t>Références</a:t>
            </a:r>
            <a:endParaRPr lang="fr-FR" sz="1600" dirty="0"/>
          </a:p>
        </p:txBody>
      </p:sp>
      <p:sp>
        <p:nvSpPr>
          <p:cNvPr id="16" name="Rectangle 15"/>
          <p:cNvSpPr/>
          <p:nvPr/>
        </p:nvSpPr>
        <p:spPr>
          <a:xfrm>
            <a:off x="431798" y="1365272"/>
            <a:ext cx="8280400" cy="438582"/>
          </a:xfrm>
          <a:prstGeom prst="rect">
            <a:avLst/>
          </a:prstGeom>
        </p:spPr>
        <p:txBody>
          <a:bodyPr wrap="square">
            <a:spAutoFit/>
          </a:bodyPr>
          <a:lstStyle/>
          <a:p>
            <a:r>
              <a:rPr lang="fr-FR" sz="1200" dirty="0" smtClean="0">
                <a:solidFill>
                  <a:schemeClr val="bg1"/>
                </a:solidFill>
              </a:rPr>
              <a:t>Application Gratuite : </a:t>
            </a:r>
            <a:r>
              <a:rPr lang="fr-FR" sz="1200" dirty="0" err="1" smtClean="0">
                <a:solidFill>
                  <a:schemeClr val="bg1"/>
                </a:solidFill>
              </a:rPr>
              <a:t>Manual</a:t>
            </a:r>
            <a:r>
              <a:rPr lang="fr-FR" sz="1200" dirty="0" smtClean="0">
                <a:solidFill>
                  <a:schemeClr val="bg1"/>
                </a:solidFill>
              </a:rPr>
              <a:t> </a:t>
            </a:r>
            <a:r>
              <a:rPr lang="fr-FR" sz="1200" dirty="0" err="1" smtClean="0">
                <a:solidFill>
                  <a:schemeClr val="bg1"/>
                </a:solidFill>
              </a:rPr>
              <a:t>Exposure</a:t>
            </a:r>
            <a:r>
              <a:rPr lang="fr-FR" sz="1200" dirty="0" smtClean="0">
                <a:solidFill>
                  <a:schemeClr val="bg1"/>
                </a:solidFill>
              </a:rPr>
              <a:t> </a:t>
            </a:r>
            <a:r>
              <a:rPr lang="fr-FR" sz="1200" dirty="0" err="1" smtClean="0">
                <a:solidFill>
                  <a:schemeClr val="bg1"/>
                </a:solidFill>
              </a:rPr>
              <a:t>Calculators</a:t>
            </a:r>
            <a:endParaRPr lang="fr-FR" sz="1200" dirty="0" smtClean="0">
              <a:solidFill>
                <a:schemeClr val="bg1"/>
              </a:solidFill>
            </a:endParaRPr>
          </a:p>
          <a:p>
            <a:r>
              <a:rPr lang="fr-FR" sz="1000" dirty="0" smtClean="0">
                <a:solidFill>
                  <a:schemeClr val="bg1"/>
                </a:solidFill>
              </a:rPr>
              <a:t>sous </a:t>
            </a:r>
            <a:r>
              <a:rPr lang="fr-FR" sz="1000" dirty="0" smtClean="0">
                <a:solidFill>
                  <a:schemeClr val="bg1"/>
                </a:solidFill>
              </a:rPr>
              <a:t>iTunes</a:t>
            </a:r>
            <a:endParaRPr lang="fr-FR" sz="1000" dirty="0" smtClean="0">
              <a:solidFill>
                <a:schemeClr val="bg1"/>
              </a:solidFill>
            </a:endParaRPr>
          </a:p>
        </p:txBody>
      </p:sp>
      <p:sp>
        <p:nvSpPr>
          <p:cNvPr id="17" name="ZoneTexte 16"/>
          <p:cNvSpPr txBox="1"/>
          <p:nvPr/>
        </p:nvSpPr>
        <p:spPr>
          <a:xfrm>
            <a:off x="431798" y="995940"/>
            <a:ext cx="8280400" cy="369332"/>
          </a:xfrm>
          <a:prstGeom prst="rect">
            <a:avLst/>
          </a:prstGeom>
          <a:noFill/>
        </p:spPr>
        <p:txBody>
          <a:bodyPr wrap="square" rtlCol="0">
            <a:spAutoFit/>
          </a:bodyPr>
          <a:lstStyle/>
          <a:p>
            <a:r>
              <a:rPr lang="fr-FR" dirty="0" smtClean="0">
                <a:solidFill>
                  <a:schemeClr val="bg1"/>
                </a:solidFill>
              </a:rPr>
              <a:t>Utilisation du filtre Gris</a:t>
            </a:r>
            <a:endParaRPr lang="fr-FR" dirty="0">
              <a:solidFill>
                <a:schemeClr val="bg1"/>
              </a:solidFill>
            </a:endParaRPr>
          </a:p>
        </p:txBody>
      </p:sp>
      <p:grpSp>
        <p:nvGrpSpPr>
          <p:cNvPr id="9" name="Groupe 8"/>
          <p:cNvGrpSpPr/>
          <p:nvPr/>
        </p:nvGrpSpPr>
        <p:grpSpPr>
          <a:xfrm>
            <a:off x="431798" y="4433673"/>
            <a:ext cx="8280402" cy="1462834"/>
            <a:chOff x="431798" y="4433673"/>
            <a:chExt cx="8280402" cy="1462834"/>
          </a:xfrm>
        </p:grpSpPr>
        <p:sp>
          <p:nvSpPr>
            <p:cNvPr id="7" name="Rectangle 6"/>
            <p:cNvSpPr/>
            <p:nvPr/>
          </p:nvSpPr>
          <p:spPr>
            <a:xfrm>
              <a:off x="431800" y="5126371"/>
              <a:ext cx="8280400" cy="276999"/>
            </a:xfrm>
            <a:prstGeom prst="rect">
              <a:avLst/>
            </a:prstGeom>
          </p:spPr>
          <p:txBody>
            <a:bodyPr wrap="square">
              <a:spAutoFit/>
            </a:bodyPr>
            <a:lstStyle/>
            <a:p>
              <a:r>
                <a:rPr lang="fr-FR" sz="1200" dirty="0" smtClean="0">
                  <a:solidFill>
                    <a:schemeClr val="bg1"/>
                  </a:solidFill>
                </a:rPr>
                <a:t>Article technique pour expert : </a:t>
              </a:r>
              <a:r>
                <a:rPr lang="fr-FR" sz="1200" dirty="0">
                  <a:solidFill>
                    <a:schemeClr val="bg1"/>
                  </a:solidFill>
                  <a:hlinkClick r:id="rId5"/>
                </a:rPr>
                <a:t>http://</a:t>
              </a:r>
              <a:r>
                <a:rPr lang="fr-FR" sz="1200" dirty="0" smtClean="0">
                  <a:solidFill>
                    <a:schemeClr val="bg1"/>
                  </a:solidFill>
                  <a:hlinkClick r:id="rId5"/>
                </a:rPr>
                <a:t>www.astrosurf.com/luxorion/apn-ir-uv.htm</a:t>
              </a:r>
              <a:endParaRPr lang="fr-FR" sz="1200" dirty="0">
                <a:solidFill>
                  <a:schemeClr val="bg1"/>
                </a:solidFill>
              </a:endParaRPr>
            </a:p>
          </p:txBody>
        </p:sp>
        <p:sp>
          <p:nvSpPr>
            <p:cNvPr id="8" name="ZoneTexte 7"/>
            <p:cNvSpPr txBox="1"/>
            <p:nvPr/>
          </p:nvSpPr>
          <p:spPr>
            <a:xfrm>
              <a:off x="431799" y="4433673"/>
              <a:ext cx="8280399" cy="369332"/>
            </a:xfrm>
            <a:prstGeom prst="rect">
              <a:avLst/>
            </a:prstGeom>
            <a:noFill/>
          </p:spPr>
          <p:txBody>
            <a:bodyPr wrap="square" rtlCol="0">
              <a:spAutoFit/>
            </a:bodyPr>
            <a:lstStyle/>
            <a:p>
              <a:r>
                <a:rPr lang="fr-FR" dirty="0" smtClean="0">
                  <a:solidFill>
                    <a:schemeClr val="bg1"/>
                  </a:solidFill>
                </a:rPr>
                <a:t>Utilisation du filtre </a:t>
              </a:r>
              <a:r>
                <a:rPr lang="fr-FR" dirty="0" err="1" smtClean="0">
                  <a:solidFill>
                    <a:schemeClr val="bg1"/>
                  </a:solidFill>
                </a:rPr>
                <a:t>InfraRouge</a:t>
              </a:r>
              <a:endParaRPr lang="fr-FR" dirty="0">
                <a:solidFill>
                  <a:schemeClr val="bg1"/>
                </a:solidFill>
              </a:endParaRPr>
            </a:p>
          </p:txBody>
        </p:sp>
        <p:sp>
          <p:nvSpPr>
            <p:cNvPr id="12" name="Rectangle 11"/>
            <p:cNvSpPr/>
            <p:nvPr/>
          </p:nvSpPr>
          <p:spPr>
            <a:xfrm>
              <a:off x="431798" y="5434842"/>
              <a:ext cx="8280400" cy="461665"/>
            </a:xfrm>
            <a:prstGeom prst="rect">
              <a:avLst/>
            </a:prstGeom>
          </p:spPr>
          <p:txBody>
            <a:bodyPr wrap="square">
              <a:spAutoFit/>
            </a:bodyPr>
            <a:lstStyle/>
            <a:p>
              <a:r>
                <a:rPr lang="fr-FR" sz="1200" dirty="0" smtClean="0">
                  <a:solidFill>
                    <a:schemeClr val="bg1"/>
                  </a:solidFill>
                </a:rPr>
                <a:t>Création et retouche : </a:t>
              </a:r>
              <a:r>
                <a:rPr lang="fr-FR" sz="1200" dirty="0">
                  <a:solidFill>
                    <a:schemeClr val="bg1"/>
                  </a:solidFill>
                  <a:hlinkClick r:id="rId6"/>
                </a:rPr>
                <a:t>http://</a:t>
              </a:r>
              <a:r>
                <a:rPr lang="fr-FR" sz="1200" dirty="0" smtClean="0">
                  <a:solidFill>
                    <a:schemeClr val="bg1"/>
                  </a:solidFill>
                  <a:hlinkClick r:id="rId6"/>
                </a:rPr>
                <a:t>www.focus-numerique.com/test-1477/prise-de-vue-photographie-infrarouge-presentation-caracteristiques-1.html</a:t>
              </a:r>
              <a:endParaRPr lang="fr-FR" sz="1200" dirty="0">
                <a:solidFill>
                  <a:schemeClr val="bg1"/>
                </a:solidFill>
              </a:endParaRPr>
            </a:p>
          </p:txBody>
        </p:sp>
        <p:sp>
          <p:nvSpPr>
            <p:cNvPr id="3" name="Rectangle 2"/>
            <p:cNvSpPr/>
            <p:nvPr/>
          </p:nvSpPr>
          <p:spPr>
            <a:xfrm>
              <a:off x="431800" y="4817899"/>
              <a:ext cx="6707688" cy="276999"/>
            </a:xfrm>
            <a:prstGeom prst="rect">
              <a:avLst/>
            </a:prstGeom>
          </p:spPr>
          <p:txBody>
            <a:bodyPr wrap="square">
              <a:spAutoFit/>
            </a:bodyPr>
            <a:lstStyle/>
            <a:p>
              <a:r>
                <a:rPr lang="fr-FR" sz="1200" dirty="0" smtClean="0">
                  <a:solidFill>
                    <a:schemeClr val="bg1"/>
                  </a:solidFill>
                </a:rPr>
                <a:t>Arnaud Thiry </a:t>
              </a:r>
              <a:r>
                <a:rPr lang="fr-FR" sz="1200" dirty="0" smtClean="0">
                  <a:solidFill>
                    <a:schemeClr val="bg1"/>
                  </a:solidFill>
                  <a:hlinkClick r:id="rId7"/>
                </a:rPr>
                <a:t>https</a:t>
              </a:r>
              <a:r>
                <a:rPr lang="fr-FR" sz="1200" dirty="0">
                  <a:solidFill>
                    <a:schemeClr val="bg1"/>
                  </a:solidFill>
                  <a:hlinkClick r:id="rId7"/>
                </a:rPr>
                <a:t>://</a:t>
              </a:r>
              <a:r>
                <a:rPr lang="fr-FR" sz="1200" dirty="0" smtClean="0">
                  <a:solidFill>
                    <a:schemeClr val="bg1"/>
                  </a:solidFill>
                  <a:hlinkClick r:id="rId7"/>
                </a:rPr>
                <a:t>www.youtube.com/watch?v=QgS7gVMTzWM</a:t>
              </a:r>
              <a:endParaRPr lang="fr-FR" sz="1200" dirty="0">
                <a:solidFill>
                  <a:schemeClr val="bg1"/>
                </a:solidFill>
              </a:endParaRPr>
            </a:p>
          </p:txBody>
        </p:sp>
      </p:grpSp>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9338" y="390342"/>
            <a:ext cx="993047" cy="1762658"/>
          </a:xfrm>
          <a:prstGeom prst="rect">
            <a:avLst/>
          </a:prstGeom>
        </p:spPr>
      </p:pic>
    </p:spTree>
    <p:extLst>
      <p:ext uri="{BB962C8B-B14F-4D97-AF65-F5344CB8AC3E}">
        <p14:creationId xmlns:p14="http://schemas.microsoft.com/office/powerpoint/2010/main" val="95454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8150" y="155768"/>
            <a:ext cx="3586988" cy="644332"/>
          </a:xfrm>
        </p:spPr>
        <p:txBody>
          <a:bodyPr>
            <a:noAutofit/>
          </a:bodyPr>
          <a:lstStyle/>
          <a:p>
            <a:r>
              <a:rPr lang="fr-FR" sz="3200" dirty="0" smtClean="0"/>
              <a:t>Une simplicité</a:t>
            </a:r>
            <a:endParaRPr lang="fr-FR" sz="3200" dirty="0"/>
          </a:p>
        </p:txBody>
      </p:sp>
      <p:pic>
        <p:nvPicPr>
          <p:cNvPr id="4098" name="Picture 2" descr="http://www.intechopen.com/source/html/38894/media/image16.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5137" y="1331482"/>
            <a:ext cx="5051105" cy="312361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stretch>
            <a:fillRect/>
          </a:stretch>
        </p:blipFill>
        <p:spPr>
          <a:xfrm>
            <a:off x="4302125" y="3101881"/>
            <a:ext cx="4511708" cy="3367895"/>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9445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50" y="106996"/>
            <a:ext cx="7269480" cy="693104"/>
          </a:xfrm>
          <a:noFill/>
        </p:spPr>
        <p:txBody>
          <a:bodyPr vert="horz" lIns="91440" tIns="45720" rIns="91440" bIns="45720" rtlCol="0" anchor="b">
            <a:noAutofit/>
          </a:bodyPr>
          <a:lstStyle/>
          <a:p>
            <a:r>
              <a:rPr lang="fr-FR" sz="3200" dirty="0"/>
              <a:t>Les différents filtres </a:t>
            </a:r>
          </a:p>
        </p:txBody>
      </p:sp>
      <p:sp>
        <p:nvSpPr>
          <p:cNvPr id="3" name="Espace réservé du contenu 2"/>
          <p:cNvSpPr>
            <a:spLocks noGrp="1"/>
          </p:cNvSpPr>
          <p:nvPr>
            <p:ph idx="1"/>
          </p:nvPr>
        </p:nvSpPr>
        <p:spPr>
          <a:xfrm>
            <a:off x="434975" y="1236663"/>
            <a:ext cx="8280400" cy="677108"/>
          </a:xfrm>
        </p:spPr>
        <p:txBody>
          <a:bodyPr wrap="square">
            <a:spAutoFit/>
          </a:bodyPr>
          <a:lstStyle/>
          <a:p>
            <a:pPr marL="0" indent="0">
              <a:buNone/>
            </a:pPr>
            <a:r>
              <a:rPr lang="fr-FR" sz="2000" dirty="0" smtClean="0"/>
              <a:t>Il existe différents filtres : neutre, ultra-violet, </a:t>
            </a:r>
            <a:r>
              <a:rPr lang="fr-FR" sz="2000" dirty="0"/>
              <a:t>polarisant, </a:t>
            </a:r>
            <a:r>
              <a:rPr lang="fr-FR" sz="2000" dirty="0" smtClean="0"/>
              <a:t>gris, infra-rouge …</a:t>
            </a:r>
            <a:endParaRPr lang="fr-FR" sz="2000" dirty="0"/>
          </a:p>
        </p:txBody>
      </p:sp>
      <p:sp>
        <p:nvSpPr>
          <p:cNvPr id="4" name="Espace réservé du contenu 2"/>
          <p:cNvSpPr txBox="1">
            <a:spLocks/>
          </p:cNvSpPr>
          <p:nvPr/>
        </p:nvSpPr>
        <p:spPr>
          <a:xfrm>
            <a:off x="434975" y="2165668"/>
            <a:ext cx="8280400" cy="369332"/>
          </a:xfrm>
          <a:prstGeom prst="rect">
            <a:avLst/>
          </a:prstGeom>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fr-FR" sz="2000" dirty="0">
                <a:solidFill>
                  <a:schemeClr val="bg1"/>
                </a:solidFill>
              </a:rPr>
              <a:t>Pour différents usages : protection, reflet, paysage, artistique …</a:t>
            </a:r>
          </a:p>
        </p:txBody>
      </p:sp>
      <p:sp>
        <p:nvSpPr>
          <p:cNvPr id="5" name="Espace réservé du contenu 2"/>
          <p:cNvSpPr txBox="1">
            <a:spLocks/>
          </p:cNvSpPr>
          <p:nvPr/>
        </p:nvSpPr>
        <p:spPr>
          <a:xfrm>
            <a:off x="434975" y="2713537"/>
            <a:ext cx="8280400" cy="369332"/>
          </a:xfrm>
          <a:prstGeom prst="rect">
            <a:avLst/>
          </a:prstGeom>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fr-FR" sz="2000" dirty="0">
                <a:solidFill>
                  <a:schemeClr val="bg1"/>
                </a:solidFill>
              </a:rPr>
              <a:t>Avec différent système de fixation : </a:t>
            </a:r>
            <a:r>
              <a:rPr lang="fr-FR" sz="2000" dirty="0" smtClean="0">
                <a:solidFill>
                  <a:schemeClr val="bg1"/>
                </a:solidFill>
              </a:rPr>
              <a:t>circulaire à </a:t>
            </a:r>
            <a:r>
              <a:rPr lang="fr-FR" sz="2000" dirty="0">
                <a:solidFill>
                  <a:schemeClr val="bg1"/>
                </a:solidFill>
              </a:rPr>
              <a:t>visser, carré à </a:t>
            </a:r>
            <a:r>
              <a:rPr lang="fr-FR" sz="2000" dirty="0" smtClean="0">
                <a:solidFill>
                  <a:schemeClr val="bg1"/>
                </a:solidFill>
              </a:rPr>
              <a:t>glisser</a:t>
            </a:r>
            <a:endParaRPr lang="fr-FR" sz="2000" dirty="0">
              <a:solidFill>
                <a:schemeClr val="bg1"/>
              </a:solidFill>
            </a:endParaRPr>
          </a:p>
        </p:txBody>
      </p:sp>
      <p:sp>
        <p:nvSpPr>
          <p:cNvPr id="6" name="Espace réservé du contenu 2"/>
          <p:cNvSpPr txBox="1">
            <a:spLocks/>
          </p:cNvSpPr>
          <p:nvPr/>
        </p:nvSpPr>
        <p:spPr>
          <a:xfrm>
            <a:off x="434975" y="6004176"/>
            <a:ext cx="8280400" cy="369332"/>
          </a:xfrm>
          <a:prstGeom prst="rect">
            <a:avLst/>
          </a:prstGeom>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fr-FR" sz="2000" dirty="0">
                <a:solidFill>
                  <a:schemeClr val="bg1"/>
                </a:solidFill>
              </a:rPr>
              <a:t>Et de différentes marques : Hoya, Hama, B&amp;W, </a:t>
            </a:r>
            <a:r>
              <a:rPr lang="fr-FR" sz="2000" dirty="0" err="1">
                <a:solidFill>
                  <a:schemeClr val="bg1"/>
                </a:solidFill>
              </a:rPr>
              <a:t>Cokin</a:t>
            </a:r>
            <a:r>
              <a:rPr lang="fr-FR" sz="2000" dirty="0">
                <a:solidFill>
                  <a:schemeClr val="bg1"/>
                </a:solidFill>
              </a:rPr>
              <a:t> …</a:t>
            </a:r>
          </a:p>
        </p:txBody>
      </p:sp>
      <p:pic>
        <p:nvPicPr>
          <p:cNvPr id="6146" name="Picture 2" descr="Quel filtre ND choisir et pourquo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37" y="3396579"/>
            <a:ext cx="3737343" cy="21717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64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31800" y="264569"/>
            <a:ext cx="6082114" cy="535531"/>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3200" dirty="0" smtClean="0"/>
              <a:t>Neutre : Protection de la lentille</a:t>
            </a:r>
            <a:endParaRPr lang="fr-FR" sz="3200" dirty="0"/>
          </a:p>
        </p:txBody>
      </p:sp>
      <p:sp>
        <p:nvSpPr>
          <p:cNvPr id="5" name="Espace réservé du contenu 2"/>
          <p:cNvSpPr>
            <a:spLocks noGrp="1"/>
          </p:cNvSpPr>
          <p:nvPr>
            <p:ph idx="1"/>
          </p:nvPr>
        </p:nvSpPr>
        <p:spPr>
          <a:xfrm>
            <a:off x="439738" y="1238251"/>
            <a:ext cx="8270875" cy="2549416"/>
          </a:xfrm>
        </p:spPr>
        <p:txBody>
          <a:bodyPr wrap="square">
            <a:spAutoFit/>
          </a:bodyPr>
          <a:lstStyle/>
          <a:p>
            <a:pPr marL="0" indent="0" algn="just">
              <a:buNone/>
            </a:pPr>
            <a:r>
              <a:rPr lang="fr-FR" sz="2000" dirty="0" smtClean="0"/>
              <a:t>Il a pour seul usage de protéger l’avant de l’objectif, et également sa lentille. </a:t>
            </a:r>
          </a:p>
          <a:p>
            <a:pPr marL="0" indent="0" algn="just">
              <a:buNone/>
            </a:pPr>
            <a:r>
              <a:rPr lang="fr-FR" sz="2000" dirty="0" smtClean="0"/>
              <a:t>De plus le nettoyage se voit faciliter par l’usage de produit « classique » contrairement au lentille d’objectif – ne pas utiliser de lave-vitre.</a:t>
            </a:r>
          </a:p>
          <a:p>
            <a:pPr marL="0" indent="0" algn="just">
              <a:buNone/>
            </a:pPr>
            <a:r>
              <a:rPr lang="fr-FR" sz="2000" dirty="0" smtClean="0"/>
              <a:t>Ajout d’une plaque de verre, donc la qualité de ce dernier ne doit pas être négligée.</a:t>
            </a:r>
            <a:endParaRPr lang="fr-FR" sz="2000" dirty="0"/>
          </a:p>
        </p:txBody>
      </p:sp>
      <p:pic>
        <p:nvPicPr>
          <p:cNvPr id="9220" name="Picture 4" descr="http://www.lumixgexperience.panasonic.co.uk/wp-content/uploads/2014/07/DMW-LMC52_Protection-filter-e14080324482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03116">
            <a:off x="3216275" y="4132262"/>
            <a:ext cx="38100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3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31800" y="264569"/>
            <a:ext cx="4698722" cy="535531"/>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3200" dirty="0" smtClean="0"/>
              <a:t>UV : Sublimation du ciel</a:t>
            </a:r>
            <a:endParaRPr lang="fr-FR" sz="3200" dirty="0"/>
          </a:p>
        </p:txBody>
      </p:sp>
      <p:sp>
        <p:nvSpPr>
          <p:cNvPr id="5" name="Espace réservé du contenu 2"/>
          <p:cNvSpPr>
            <a:spLocks noGrp="1"/>
          </p:cNvSpPr>
          <p:nvPr>
            <p:ph idx="1"/>
          </p:nvPr>
        </p:nvSpPr>
        <p:spPr>
          <a:xfrm>
            <a:off x="434975" y="1236663"/>
            <a:ext cx="8270875" cy="1467068"/>
          </a:xfrm>
        </p:spPr>
        <p:txBody>
          <a:bodyPr wrap="square">
            <a:spAutoFit/>
          </a:bodyPr>
          <a:lstStyle/>
          <a:p>
            <a:pPr marL="0" indent="0" algn="just">
              <a:buNone/>
            </a:pPr>
            <a:r>
              <a:rPr lang="fr-FR" sz="2000" dirty="0" smtClean="0"/>
              <a:t>Il permet d’accentuer le ciel bleu et également d’atténuer le voile atmosphérique (dominante bleue).</a:t>
            </a:r>
          </a:p>
          <a:p>
            <a:pPr marL="0" indent="0" algn="just">
              <a:buNone/>
            </a:pPr>
            <a:r>
              <a:rPr lang="fr-FR" sz="2000" dirty="0" smtClean="0"/>
              <a:t>Attention à la qualité du filtre car une apparition de </a:t>
            </a:r>
            <a:r>
              <a:rPr lang="fr-FR" sz="2000" dirty="0" err="1" smtClean="0"/>
              <a:t>flare</a:t>
            </a:r>
            <a:r>
              <a:rPr lang="fr-FR" sz="2000" dirty="0" smtClean="0"/>
              <a:t> peut apparaitre avec des filtres trop bas de gamme.</a:t>
            </a:r>
            <a:endParaRPr lang="fr-FR" sz="2000" dirty="0"/>
          </a:p>
        </p:txBody>
      </p:sp>
      <p:pic>
        <p:nvPicPr>
          <p:cNvPr id="7172" name="Picture 4" descr="http://benoit.balon.free.fr/wp-content/filtre_uv_et_phenomene_de_fl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237" y="2893244"/>
            <a:ext cx="4073525" cy="287862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533650" y="5771869"/>
            <a:ext cx="4073524" cy="246221"/>
          </a:xfrm>
          <a:prstGeom prst="rect">
            <a:avLst/>
          </a:prstGeom>
        </p:spPr>
        <p:txBody>
          <a:bodyPr wrap="square">
            <a:spAutoFit/>
          </a:bodyPr>
          <a:lstStyle/>
          <a:p>
            <a:pPr algn="ctr"/>
            <a:r>
              <a:rPr lang="fr-FR" sz="1000" dirty="0">
                <a:hlinkClick r:id="rId3"/>
              </a:rPr>
              <a:t>http://benoitbalon.fr/?</a:t>
            </a:r>
            <a:r>
              <a:rPr lang="fr-FR" sz="1000" dirty="0" smtClean="0">
                <a:hlinkClick r:id="rId3"/>
              </a:rPr>
              <a:t>p=604</a:t>
            </a:r>
            <a:endParaRPr lang="fr-FR" sz="1000" dirty="0"/>
          </a:p>
        </p:txBody>
      </p:sp>
      <p:sp>
        <p:nvSpPr>
          <p:cNvPr id="10" name="Titre 1"/>
          <p:cNvSpPr txBox="1">
            <a:spLocks/>
          </p:cNvSpPr>
          <p:nvPr/>
        </p:nvSpPr>
        <p:spPr>
          <a:xfrm>
            <a:off x="441325" y="809625"/>
            <a:ext cx="2363147" cy="313932"/>
          </a:xfrm>
          <a:prstGeom prst="rect">
            <a:avLst/>
          </a:prstGeom>
        </p:spPr>
        <p:txBody>
          <a:bodyPr vert="horz" wrap="none" lIns="91440" tIns="45720" rIns="91440" bIns="45720" rtlCol="0" anchor="ctr" anchorCtr="0">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1600" dirty="0" smtClean="0">
                <a:solidFill>
                  <a:schemeClr val="bg1">
                    <a:alpha val="66000"/>
                  </a:schemeClr>
                </a:solidFill>
              </a:rPr>
              <a:t>Post-Production possible</a:t>
            </a:r>
            <a:endParaRPr lang="fr-FR" sz="1000" dirty="0">
              <a:solidFill>
                <a:schemeClr val="bg1">
                  <a:alpha val="66000"/>
                </a:schemeClr>
              </a:solidFill>
            </a:endParaRPr>
          </a:p>
        </p:txBody>
      </p:sp>
    </p:spTree>
    <p:extLst>
      <p:ext uri="{BB962C8B-B14F-4D97-AF65-F5344CB8AC3E}">
        <p14:creationId xmlns:p14="http://schemas.microsoft.com/office/powerpoint/2010/main" val="985315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290" y="264569"/>
            <a:ext cx="6724918" cy="535531"/>
          </a:xfrm>
          <a:noFill/>
        </p:spPr>
        <p:txBody>
          <a:bodyPr wrap="none">
            <a:spAutoFit/>
          </a:bodyPr>
          <a:lstStyle/>
          <a:p>
            <a:r>
              <a:rPr lang="fr-FR" sz="3200" dirty="0" smtClean="0"/>
              <a:t>Gris : La pause longue en plein jour</a:t>
            </a:r>
            <a:endParaRPr lang="fr-FR" sz="3200" dirty="0"/>
          </a:p>
        </p:txBody>
      </p:sp>
      <p:pic>
        <p:nvPicPr>
          <p:cNvPr id="1026" name="Picture 2" descr="http://www.stephane-larroque.com/images/pose_longue_2.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03684" y="2491680"/>
            <a:ext cx="4137771" cy="389076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503684" y="6382445"/>
            <a:ext cx="4137771" cy="246221"/>
          </a:xfrm>
          <a:prstGeom prst="rect">
            <a:avLst/>
          </a:prstGeom>
        </p:spPr>
        <p:txBody>
          <a:bodyPr wrap="square">
            <a:spAutoFit/>
          </a:bodyPr>
          <a:lstStyle/>
          <a:p>
            <a:pPr algn="ctr"/>
            <a:r>
              <a:rPr lang="fr-FR" sz="1000" dirty="0">
                <a:hlinkClick r:id="rId4"/>
              </a:rPr>
              <a:t>http://</a:t>
            </a:r>
            <a:r>
              <a:rPr lang="fr-FR" sz="1000" dirty="0" smtClean="0">
                <a:hlinkClick r:id="rId4"/>
              </a:rPr>
              <a:t>www.stephane-larroque.com/poses-longues-au-bord-de-leau</a:t>
            </a:r>
            <a:endParaRPr lang="fr-FR" sz="1000" dirty="0"/>
          </a:p>
        </p:txBody>
      </p:sp>
      <p:sp>
        <p:nvSpPr>
          <p:cNvPr id="5" name="Rectangle 4"/>
          <p:cNvSpPr/>
          <p:nvPr/>
        </p:nvSpPr>
        <p:spPr>
          <a:xfrm>
            <a:off x="436115" y="1239275"/>
            <a:ext cx="8272910" cy="1174681"/>
          </a:xfrm>
          <a:prstGeom prst="rect">
            <a:avLst/>
          </a:prstGeom>
        </p:spPr>
        <p:txBody>
          <a:bodyPr vert="horz" wrap="square" lIns="91440" tIns="45720" rIns="91440" bIns="45720" rtlCol="0">
            <a:spAutoFit/>
          </a:bodyPr>
          <a:lstStyle/>
          <a:p>
            <a:pPr algn="just" defTabSz="914400">
              <a:lnSpc>
                <a:spcPct val="95000"/>
              </a:lnSpc>
              <a:spcBef>
                <a:spcPts val="1400"/>
              </a:spcBef>
              <a:spcAft>
                <a:spcPts val="200"/>
              </a:spcAft>
              <a:buClr>
                <a:schemeClr val="accent1"/>
              </a:buClr>
              <a:buSzPct val="80000"/>
              <a:buFont typeface="Arial" pitchFamily="34" charset="0"/>
              <a:buNone/>
            </a:pPr>
            <a:r>
              <a:rPr lang="fr-FR" sz="2000" spc="10" dirty="0">
                <a:solidFill>
                  <a:schemeClr val="bg1"/>
                </a:solidFill>
              </a:rPr>
              <a:t>La pause longue en plein jour permet de donner un effet brume à l’eau d’une rivière ou </a:t>
            </a:r>
            <a:r>
              <a:rPr lang="fr-FR" sz="2000" spc="10" dirty="0" smtClean="0">
                <a:solidFill>
                  <a:schemeClr val="bg1"/>
                </a:solidFill>
              </a:rPr>
              <a:t>lac et </a:t>
            </a:r>
            <a:r>
              <a:rPr lang="fr-FR" sz="2000" spc="10" dirty="0">
                <a:solidFill>
                  <a:schemeClr val="bg1"/>
                </a:solidFill>
              </a:rPr>
              <a:t>également pour le </a:t>
            </a:r>
            <a:r>
              <a:rPr lang="fr-FR" sz="2000" spc="10" dirty="0" smtClean="0">
                <a:solidFill>
                  <a:schemeClr val="bg1"/>
                </a:solidFill>
              </a:rPr>
              <a:t>ciel (filé de nuage),</a:t>
            </a:r>
            <a:endParaRPr lang="fr-FR" sz="2000" spc="10" dirty="0">
              <a:solidFill>
                <a:schemeClr val="bg1"/>
              </a:solidFill>
            </a:endParaRPr>
          </a:p>
          <a:p>
            <a:pPr algn="just" defTabSz="914400">
              <a:lnSpc>
                <a:spcPct val="95000"/>
              </a:lnSpc>
              <a:spcBef>
                <a:spcPts val="1400"/>
              </a:spcBef>
              <a:spcAft>
                <a:spcPts val="200"/>
              </a:spcAft>
              <a:buClr>
                <a:schemeClr val="accent1"/>
              </a:buClr>
              <a:buSzPct val="80000"/>
              <a:buFont typeface="Arial" pitchFamily="34" charset="0"/>
              <a:buNone/>
            </a:pPr>
            <a:r>
              <a:rPr lang="fr-FR" sz="2000" spc="10" dirty="0">
                <a:solidFill>
                  <a:schemeClr val="bg1"/>
                </a:solidFill>
              </a:rPr>
              <a:t>Il permet aussi de </a:t>
            </a:r>
            <a:r>
              <a:rPr lang="fr-FR" sz="2000" spc="10" dirty="0" smtClean="0">
                <a:solidFill>
                  <a:schemeClr val="bg1"/>
                </a:solidFill>
              </a:rPr>
              <a:t>vider une foule sur </a:t>
            </a:r>
            <a:r>
              <a:rPr lang="fr-FR" sz="2000" spc="10" dirty="0">
                <a:solidFill>
                  <a:schemeClr val="bg1"/>
                </a:solidFill>
              </a:rPr>
              <a:t>place </a:t>
            </a:r>
            <a:r>
              <a:rPr lang="fr-FR" sz="2000" spc="10" dirty="0" smtClean="0">
                <a:solidFill>
                  <a:schemeClr val="bg1"/>
                </a:solidFill>
              </a:rPr>
              <a:t>touristique.</a:t>
            </a:r>
            <a:endParaRPr lang="fr-FR" sz="2000" spc="10" dirty="0">
              <a:solidFill>
                <a:schemeClr val="bg1"/>
              </a:solidFill>
            </a:endParaRPr>
          </a:p>
        </p:txBody>
      </p:sp>
      <p:sp>
        <p:nvSpPr>
          <p:cNvPr id="8" name="Titre 1"/>
          <p:cNvSpPr txBox="1">
            <a:spLocks/>
          </p:cNvSpPr>
          <p:nvPr/>
        </p:nvSpPr>
        <p:spPr>
          <a:xfrm>
            <a:off x="431800" y="800100"/>
            <a:ext cx="1662635" cy="313932"/>
          </a:xfrm>
          <a:prstGeom prst="rect">
            <a:avLst/>
          </a:prstGeom>
        </p:spPr>
        <p:txBody>
          <a:bodyPr vert="horz" wrap="none" lIns="91440" tIns="45720" rIns="91440" bIns="45720" rtlCol="0" anchor="ctr" anchorCtr="0">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1600" dirty="0" smtClean="0">
                <a:solidFill>
                  <a:schemeClr val="bg1">
                    <a:alpha val="66000"/>
                  </a:schemeClr>
                </a:solidFill>
              </a:rPr>
              <a:t>A la prise de vue</a:t>
            </a:r>
            <a:endParaRPr lang="fr-FR" sz="1000" dirty="0">
              <a:solidFill>
                <a:schemeClr val="bg1">
                  <a:alpha val="66000"/>
                </a:schemeClr>
              </a:solidFill>
            </a:endParaRPr>
          </a:p>
        </p:txBody>
      </p:sp>
    </p:spTree>
    <p:extLst>
      <p:ext uri="{BB962C8B-B14F-4D97-AF65-F5344CB8AC3E}">
        <p14:creationId xmlns:p14="http://schemas.microsoft.com/office/powerpoint/2010/main" val="1065232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04247"/>
            <a:ext cx="7269480" cy="595853"/>
          </a:xfrm>
        </p:spPr>
        <p:txBody>
          <a:bodyPr>
            <a:noAutofit/>
          </a:bodyPr>
          <a:lstStyle/>
          <a:p>
            <a:r>
              <a:rPr lang="fr-FR" sz="3200" dirty="0" smtClean="0"/>
              <a:t>Polarisant : supprimer les </a:t>
            </a:r>
            <a:r>
              <a:rPr lang="fr-FR" sz="3200" dirty="0"/>
              <a:t>reflets </a:t>
            </a:r>
            <a:r>
              <a:rPr lang="fr-FR" sz="1600" dirty="0" smtClean="0"/>
              <a:t>1/2</a:t>
            </a:r>
            <a:endParaRPr lang="fr-FR" sz="1600" dirty="0"/>
          </a:p>
        </p:txBody>
      </p:sp>
      <p:sp>
        <p:nvSpPr>
          <p:cNvPr id="4" name="Espace réservé du contenu 2"/>
          <p:cNvSpPr txBox="1">
            <a:spLocks/>
          </p:cNvSpPr>
          <p:nvPr/>
        </p:nvSpPr>
        <p:spPr>
          <a:xfrm>
            <a:off x="434975" y="1236663"/>
            <a:ext cx="7639581" cy="369332"/>
          </a:xfrm>
          <a:prstGeom prst="rect">
            <a:avLst/>
          </a:prstGeom>
        </p:spPr>
        <p:txBody>
          <a:bodyPr vert="horz"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fr-FR" sz="2000" dirty="0" smtClean="0">
                <a:solidFill>
                  <a:schemeClr val="bg1"/>
                </a:solidFill>
              </a:rPr>
              <a:t>Permet de saturer la couleur bleu du ciel</a:t>
            </a:r>
            <a:endParaRPr lang="fr-FR" sz="2000" dirty="0">
              <a:solidFill>
                <a:schemeClr val="bg1"/>
              </a:solidFill>
            </a:endParaRPr>
          </a:p>
        </p:txBody>
      </p:sp>
      <p:grpSp>
        <p:nvGrpSpPr>
          <p:cNvPr id="8" name="Groupe 7"/>
          <p:cNvGrpSpPr/>
          <p:nvPr/>
        </p:nvGrpSpPr>
        <p:grpSpPr>
          <a:xfrm>
            <a:off x="762000" y="2599452"/>
            <a:ext cx="7620000" cy="3675222"/>
            <a:chOff x="761999" y="1714499"/>
            <a:chExt cx="7620000" cy="3675222"/>
          </a:xfrm>
        </p:grpSpPr>
        <p:pic>
          <p:nvPicPr>
            <p:cNvPr id="6" name="Picture 4" descr="http://www.chassimages.com/forum/index.php?action=dlattach;topic=126401.0;attach=3463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714499"/>
              <a:ext cx="7620000" cy="34290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201783" y="5143500"/>
              <a:ext cx="4740434" cy="246221"/>
            </a:xfrm>
            <a:prstGeom prst="rect">
              <a:avLst/>
            </a:prstGeom>
          </p:spPr>
          <p:txBody>
            <a:bodyPr wrap="square">
              <a:spAutoFit/>
            </a:bodyPr>
            <a:lstStyle/>
            <a:p>
              <a:r>
                <a:rPr lang="fr-FR" sz="1000" dirty="0">
                  <a:solidFill>
                    <a:schemeClr val="bg1"/>
                  </a:solidFill>
                  <a:hlinkClick r:id="rId4"/>
                </a:rPr>
                <a:t>http://</a:t>
              </a:r>
              <a:r>
                <a:rPr lang="fr-FR" sz="1000" dirty="0" smtClean="0">
                  <a:solidFill>
                    <a:schemeClr val="bg1"/>
                  </a:solidFill>
                  <a:hlinkClick r:id="rId4"/>
                </a:rPr>
                <a:t>www.chassimages.com/forum/index.php?topic=126401.0</a:t>
              </a:r>
              <a:r>
                <a:rPr lang="fr-FR" sz="1000" dirty="0" smtClean="0">
                  <a:solidFill>
                    <a:schemeClr val="bg1"/>
                  </a:solidFill>
                </a:rPr>
                <a:t> – auteur : </a:t>
              </a:r>
              <a:r>
                <a:rPr lang="fr-FR" sz="1000" dirty="0" err="1" smtClean="0">
                  <a:solidFill>
                    <a:schemeClr val="bg1"/>
                  </a:solidFill>
                </a:rPr>
                <a:t>seba</a:t>
              </a:r>
              <a:endParaRPr lang="fr-FR" sz="1000" dirty="0">
                <a:solidFill>
                  <a:schemeClr val="bg1"/>
                </a:solidFill>
              </a:endParaRPr>
            </a:p>
          </p:txBody>
        </p:sp>
      </p:grpSp>
      <p:sp>
        <p:nvSpPr>
          <p:cNvPr id="12" name="Titre 1"/>
          <p:cNvSpPr txBox="1">
            <a:spLocks/>
          </p:cNvSpPr>
          <p:nvPr/>
        </p:nvSpPr>
        <p:spPr>
          <a:xfrm>
            <a:off x="441325" y="813397"/>
            <a:ext cx="4070345" cy="313932"/>
          </a:xfrm>
          <a:prstGeom prst="rect">
            <a:avLst/>
          </a:prstGeom>
        </p:spPr>
        <p:txBody>
          <a:bodyPr vert="horz" wrap="none" lIns="91440" tIns="45720" rIns="91440" bIns="45720" rtlCol="0" anchor="ctr" anchorCtr="0">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1600" dirty="0" smtClean="0">
                <a:solidFill>
                  <a:schemeClr val="bg1">
                    <a:alpha val="66000"/>
                  </a:schemeClr>
                </a:solidFill>
              </a:rPr>
              <a:t>Post-Production possible &amp; à la prise de vue</a:t>
            </a:r>
            <a:endParaRPr lang="fr-FR" sz="1000" dirty="0">
              <a:solidFill>
                <a:schemeClr val="bg1">
                  <a:alpha val="66000"/>
                </a:schemeClr>
              </a:solidFill>
            </a:endParaRPr>
          </a:p>
        </p:txBody>
      </p:sp>
    </p:spTree>
    <p:extLst>
      <p:ext uri="{BB962C8B-B14F-4D97-AF65-F5344CB8AC3E}">
        <p14:creationId xmlns:p14="http://schemas.microsoft.com/office/powerpoint/2010/main" val="282304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04247"/>
            <a:ext cx="7269480" cy="595853"/>
          </a:xfrm>
        </p:spPr>
        <p:txBody>
          <a:bodyPr>
            <a:noAutofit/>
          </a:bodyPr>
          <a:lstStyle/>
          <a:p>
            <a:r>
              <a:rPr lang="fr-FR" sz="3200" dirty="0" smtClean="0"/>
              <a:t>Polarisant : supprimer les </a:t>
            </a:r>
            <a:r>
              <a:rPr lang="fr-FR" sz="3200" dirty="0"/>
              <a:t>reflets </a:t>
            </a:r>
            <a:r>
              <a:rPr lang="fr-FR" sz="1600" dirty="0"/>
              <a:t>2/2</a:t>
            </a:r>
          </a:p>
        </p:txBody>
      </p:sp>
      <p:sp>
        <p:nvSpPr>
          <p:cNvPr id="4" name="Espace réservé du contenu 2"/>
          <p:cNvSpPr txBox="1">
            <a:spLocks/>
          </p:cNvSpPr>
          <p:nvPr/>
        </p:nvSpPr>
        <p:spPr>
          <a:xfrm>
            <a:off x="431800" y="1403906"/>
            <a:ext cx="7639581" cy="369332"/>
          </a:xfrm>
          <a:prstGeom prst="rect">
            <a:avLst/>
          </a:prstGeom>
        </p:spPr>
        <p:txBody>
          <a:bodyPr vert="horz"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fr-FR" sz="2000" dirty="0" smtClean="0">
                <a:solidFill>
                  <a:schemeClr val="bg1"/>
                </a:solidFill>
              </a:rPr>
              <a:t>Permet de supprimer les reflets des surfaces non métallique</a:t>
            </a:r>
            <a:endParaRPr lang="fr-FR" sz="2000" dirty="0">
              <a:solidFill>
                <a:schemeClr val="bg1"/>
              </a:solidFill>
            </a:endParaRPr>
          </a:p>
        </p:txBody>
      </p:sp>
      <p:sp>
        <p:nvSpPr>
          <p:cNvPr id="6" name="Rectangle 5"/>
          <p:cNvSpPr/>
          <p:nvPr/>
        </p:nvSpPr>
        <p:spPr>
          <a:xfrm>
            <a:off x="1654175" y="6509000"/>
            <a:ext cx="5835650" cy="246221"/>
          </a:xfrm>
          <a:prstGeom prst="rect">
            <a:avLst/>
          </a:prstGeom>
        </p:spPr>
        <p:txBody>
          <a:bodyPr wrap="square" anchor="ctr" anchorCtr="0">
            <a:spAutoFit/>
          </a:bodyPr>
          <a:lstStyle/>
          <a:p>
            <a:pPr algn="ctr"/>
            <a:r>
              <a:rPr lang="fr-FR" sz="1000" dirty="0">
                <a:hlinkClick r:id="rId2"/>
              </a:rPr>
              <a:t>http://www.photoexposition.fr/mat-photo/accessoires-photo/filtres-photo</a:t>
            </a:r>
            <a:r>
              <a:rPr lang="fr-FR" sz="1000" dirty="0" smtClean="0">
                <a:hlinkClick r:id="rId2"/>
              </a:rPr>
              <a:t>/</a:t>
            </a:r>
            <a:endParaRPr lang="fr-FR" sz="1000" dirty="0" smtClean="0"/>
          </a:p>
        </p:txBody>
      </p:sp>
      <p:pic>
        <p:nvPicPr>
          <p:cNvPr id="3076" name="Picture 4" descr="http://www.photoexposition.fr/wp-content/uploads/2012/12/polarisant-refl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75" y="2149226"/>
            <a:ext cx="5835650" cy="435977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itre 1"/>
          <p:cNvSpPr txBox="1">
            <a:spLocks/>
          </p:cNvSpPr>
          <p:nvPr/>
        </p:nvSpPr>
        <p:spPr>
          <a:xfrm>
            <a:off x="441325" y="809625"/>
            <a:ext cx="1662635" cy="313932"/>
          </a:xfrm>
          <a:prstGeom prst="rect">
            <a:avLst/>
          </a:prstGeom>
        </p:spPr>
        <p:txBody>
          <a:bodyPr vert="horz" wrap="none" lIns="91440" tIns="45720" rIns="91440" bIns="45720" rtlCol="0" anchor="ctr" anchorCtr="0">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1600" dirty="0" smtClean="0">
                <a:solidFill>
                  <a:schemeClr val="bg1">
                    <a:alpha val="66000"/>
                  </a:schemeClr>
                </a:solidFill>
              </a:rPr>
              <a:t>A la prise de vue</a:t>
            </a:r>
            <a:endParaRPr lang="fr-FR" sz="1000" dirty="0">
              <a:solidFill>
                <a:schemeClr val="bg1">
                  <a:alpha val="66000"/>
                </a:schemeClr>
              </a:solidFill>
            </a:endParaRPr>
          </a:p>
        </p:txBody>
      </p:sp>
    </p:spTree>
    <p:extLst>
      <p:ext uri="{BB962C8B-B14F-4D97-AF65-F5344CB8AC3E}">
        <p14:creationId xmlns:p14="http://schemas.microsoft.com/office/powerpoint/2010/main" val="93265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1800" y="86553"/>
            <a:ext cx="7232968" cy="713547"/>
          </a:xfrm>
        </p:spPr>
        <p:txBody>
          <a:bodyPr>
            <a:noAutofit/>
          </a:bodyPr>
          <a:lstStyle/>
          <a:p>
            <a:r>
              <a:rPr lang="fr-FR" sz="3200" dirty="0" smtClean="0"/>
              <a:t>Noir et Blanc : photo </a:t>
            </a:r>
            <a:r>
              <a:rPr lang="fr-FR" sz="3200" dirty="0"/>
              <a:t>argentique </a:t>
            </a:r>
            <a:r>
              <a:rPr lang="fr-FR" sz="1600" dirty="0" smtClean="0"/>
              <a:t>1/2</a:t>
            </a:r>
            <a:endParaRPr lang="fr-FR" sz="1600" dirty="0"/>
          </a:p>
        </p:txBody>
      </p:sp>
      <p:sp>
        <p:nvSpPr>
          <p:cNvPr id="5" name="Rectangle 4"/>
          <p:cNvSpPr/>
          <p:nvPr/>
        </p:nvSpPr>
        <p:spPr>
          <a:xfrm>
            <a:off x="434975" y="1239318"/>
            <a:ext cx="8270875" cy="2748482"/>
          </a:xfrm>
          <a:prstGeom prst="rect">
            <a:avLst/>
          </a:prstGeom>
        </p:spPr>
        <p:txBody>
          <a:bodyPr>
            <a:noAutofit/>
          </a:bodyPr>
          <a:lstStyle/>
          <a:p>
            <a:pPr algn="just"/>
            <a:r>
              <a:rPr lang="fr-FR" sz="2000" b="1" dirty="0">
                <a:solidFill>
                  <a:schemeClr val="bg1"/>
                </a:solidFill>
              </a:rPr>
              <a:t>Le filtre rouge</a:t>
            </a:r>
          </a:p>
          <a:p>
            <a:pPr algn="just"/>
            <a:r>
              <a:rPr lang="fr-FR" sz="1600" dirty="0">
                <a:solidFill>
                  <a:schemeClr val="bg1"/>
                </a:solidFill>
              </a:rPr>
              <a:t>Il absorbe presque totalement le bleu et le vert et augmente très visiblement la dominante rouge. Il donne au bleu du ciel un caractère spectaculaire et dramatique, les nuages gagnent en contraste et se détachent mieux. Egalement très approprié à la photographie infrarouge.</a:t>
            </a:r>
          </a:p>
          <a:p>
            <a:pPr algn="just"/>
            <a:r>
              <a:rPr lang="fr-FR" sz="1600" dirty="0">
                <a:solidFill>
                  <a:schemeClr val="bg1"/>
                </a:solidFill>
              </a:rPr>
              <a:t> </a:t>
            </a:r>
          </a:p>
          <a:p>
            <a:pPr algn="just"/>
            <a:r>
              <a:rPr lang="fr-FR" sz="2000" b="1" dirty="0">
                <a:solidFill>
                  <a:schemeClr val="bg1"/>
                </a:solidFill>
              </a:rPr>
              <a:t>Le filtre orange</a:t>
            </a:r>
          </a:p>
          <a:p>
            <a:pPr algn="just"/>
            <a:r>
              <a:rPr lang="fr-FR" sz="1600" dirty="0">
                <a:solidFill>
                  <a:schemeClr val="bg1"/>
                </a:solidFill>
              </a:rPr>
              <a:t>Son rôle est proche du filtre orange en étant moins contrasté et moins spectaculaire. Il est très apprécié des portraitistes pour diminuer les rougeurs de la peau. Le filtre orange est très utilise pour augmenter les nuances de sable.</a:t>
            </a:r>
          </a:p>
          <a:p>
            <a:pPr algn="just"/>
            <a:r>
              <a:rPr lang="fr-FR" sz="1600" dirty="0">
                <a:solidFill>
                  <a:schemeClr val="bg1"/>
                </a:solidFill>
              </a:rPr>
              <a:t> </a:t>
            </a:r>
          </a:p>
        </p:txBody>
      </p:sp>
      <p:pic>
        <p:nvPicPr>
          <p:cNvPr id="7" name="Picture 6" descr="https://blog.fotolia.com/fr/files/imported/images/photstucenoiretblanc-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947" y="4095750"/>
            <a:ext cx="5606106" cy="229583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2511996" y="6391585"/>
            <a:ext cx="4120005" cy="253916"/>
          </a:xfrm>
          <a:prstGeom prst="rect">
            <a:avLst/>
          </a:prstGeom>
          <a:noFill/>
        </p:spPr>
        <p:txBody>
          <a:bodyPr wrap="square" rtlCol="0">
            <a:spAutoFit/>
          </a:bodyPr>
          <a:lstStyle/>
          <a:p>
            <a:r>
              <a:rPr lang="fr-FR" sz="1000" dirty="0">
                <a:hlinkClick r:id="rId5"/>
              </a:rPr>
              <a:t>https://</a:t>
            </a:r>
            <a:r>
              <a:rPr lang="fr-FR" sz="1000" dirty="0" smtClean="0">
                <a:hlinkClick r:id="rId5"/>
              </a:rPr>
              <a:t>blog.fotolia.com/fr/2005/06/23/la-magie-du-nb-en-numerique</a:t>
            </a:r>
            <a:endParaRPr lang="fr-FR" sz="1000" dirty="0" smtClean="0"/>
          </a:p>
        </p:txBody>
      </p:sp>
      <p:sp>
        <p:nvSpPr>
          <p:cNvPr id="10" name="Titre 1"/>
          <p:cNvSpPr txBox="1">
            <a:spLocks/>
          </p:cNvSpPr>
          <p:nvPr/>
        </p:nvSpPr>
        <p:spPr>
          <a:xfrm>
            <a:off x="431800" y="800100"/>
            <a:ext cx="2363147" cy="313932"/>
          </a:xfrm>
          <a:prstGeom prst="rect">
            <a:avLst/>
          </a:prstGeom>
        </p:spPr>
        <p:txBody>
          <a:bodyPr vert="horz" wrap="none" lIns="91440" tIns="45720" rIns="91440" bIns="45720" rtlCol="0" anchor="ctr" anchorCtr="0">
            <a:spAutoFit/>
          </a:bodyPr>
          <a:lstStyle>
            <a:lvl1pPr algn="l" defTabSz="914400" rtl="0" eaLnBrk="1" latinLnBrk="0" hangingPunct="1">
              <a:lnSpc>
                <a:spcPct val="90000"/>
              </a:lnSpc>
              <a:spcBef>
                <a:spcPct val="0"/>
              </a:spcBef>
              <a:buNone/>
              <a:defRPr sz="4000" kern="1200" spc="-50" baseline="0">
                <a:solidFill>
                  <a:schemeClr val="bg1"/>
                </a:solidFill>
                <a:latin typeface="+mj-lt"/>
                <a:ea typeface="+mj-ea"/>
                <a:cs typeface="+mj-cs"/>
              </a:defRPr>
            </a:lvl1pPr>
          </a:lstStyle>
          <a:p>
            <a:r>
              <a:rPr lang="fr-FR" sz="1600" dirty="0" smtClean="0">
                <a:solidFill>
                  <a:schemeClr val="bg1">
                    <a:alpha val="66000"/>
                  </a:schemeClr>
                </a:solidFill>
              </a:rPr>
              <a:t>Post-Production possible</a:t>
            </a:r>
            <a:endParaRPr lang="fr-FR" sz="1000" dirty="0">
              <a:solidFill>
                <a:schemeClr val="bg1">
                  <a:alpha val="66000"/>
                </a:schemeClr>
              </a:solidFill>
            </a:endParaRPr>
          </a:p>
        </p:txBody>
      </p:sp>
    </p:spTree>
    <p:extLst>
      <p:ext uri="{BB962C8B-B14F-4D97-AF65-F5344CB8AC3E}">
        <p14:creationId xmlns:p14="http://schemas.microsoft.com/office/powerpoint/2010/main" val="14308254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themeOverride>
</file>

<file path=ppt/theme/themeOverride2.xml><?xml version="1.0" encoding="utf-8"?>
<a:themeOverride xmlns:a="http://schemas.openxmlformats.org/drawingml/2006/main">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themeOverride>
</file>

<file path=docProps/app.xml><?xml version="1.0" encoding="utf-8"?>
<Properties xmlns="http://schemas.openxmlformats.org/officeDocument/2006/extended-properties" xmlns:vt="http://schemas.openxmlformats.org/officeDocument/2006/docPropsVTypes">
  <Template/>
  <TotalTime>3820</TotalTime>
  <Words>839</Words>
  <Application>Microsoft Office PowerPoint</Application>
  <PresentationFormat>Affichage à l'écran (4:3)</PresentationFormat>
  <Paragraphs>83</Paragraphs>
  <Slides>12</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Century Schoolbook</vt:lpstr>
      <vt:lpstr>Franklin Gothic Demi</vt:lpstr>
      <vt:lpstr>Tw Cen MT</vt:lpstr>
      <vt:lpstr>Wingdings 2</vt:lpstr>
      <vt:lpstr>View</vt:lpstr>
      <vt:lpstr>Présentation PowerPoint</vt:lpstr>
      <vt:lpstr>Une simplicité</vt:lpstr>
      <vt:lpstr>Les différents filtres </vt:lpstr>
      <vt:lpstr>Présentation PowerPoint</vt:lpstr>
      <vt:lpstr>Présentation PowerPoint</vt:lpstr>
      <vt:lpstr>Gris : La pause longue en plein jour</vt:lpstr>
      <vt:lpstr>Polarisant : supprimer les reflets 1/2</vt:lpstr>
      <vt:lpstr>Polarisant : supprimer les reflets 2/2</vt:lpstr>
      <vt:lpstr>Noir et Blanc : photo argentique 1/2</vt:lpstr>
      <vt:lpstr>Noir et Blanc : photo argentique 2/2</vt:lpstr>
      <vt:lpstr>Infra-rouge : ECSTASY</vt:lpstr>
      <vt:lpstr>Références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Filtres en Photographie</dc:title>
  <dc:creator>Yoann Tessier</dc:creator>
  <cp:lastModifiedBy>Yoann Tessier</cp:lastModifiedBy>
  <cp:revision>39</cp:revision>
  <dcterms:created xsi:type="dcterms:W3CDTF">2015-08-31T15:07:14Z</dcterms:created>
  <dcterms:modified xsi:type="dcterms:W3CDTF">2015-09-29T18:44:01Z</dcterms:modified>
</cp:coreProperties>
</file>